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  <p:sldMasterId id="2147483660" r:id="rId2"/>
  </p:sldMasterIdLst>
  <p:notesMasterIdLst>
    <p:notesMasterId r:id="rId45"/>
  </p:notesMasterIdLst>
  <p:sldIdLst>
    <p:sldId id="256" r:id="rId3"/>
    <p:sldId id="1061" r:id="rId4"/>
    <p:sldId id="1059" r:id="rId5"/>
    <p:sldId id="977" r:id="rId6"/>
    <p:sldId id="947" r:id="rId7"/>
    <p:sldId id="1068" r:id="rId8"/>
    <p:sldId id="988" r:id="rId9"/>
    <p:sldId id="1067" r:id="rId10"/>
    <p:sldId id="1054" r:id="rId11"/>
    <p:sldId id="1055" r:id="rId12"/>
    <p:sldId id="1056" r:id="rId13"/>
    <p:sldId id="1057" r:id="rId14"/>
    <p:sldId id="939" r:id="rId15"/>
    <p:sldId id="986" r:id="rId16"/>
    <p:sldId id="1075" r:id="rId17"/>
    <p:sldId id="987" r:id="rId18"/>
    <p:sldId id="1069" r:id="rId19"/>
    <p:sldId id="2977" r:id="rId20"/>
    <p:sldId id="2976" r:id="rId21"/>
    <p:sldId id="2962" r:id="rId22"/>
    <p:sldId id="989" r:id="rId23"/>
    <p:sldId id="990" r:id="rId24"/>
    <p:sldId id="1060" r:id="rId25"/>
    <p:sldId id="992" r:id="rId26"/>
    <p:sldId id="993" r:id="rId27"/>
    <p:sldId id="994" r:id="rId28"/>
    <p:sldId id="995" r:id="rId29"/>
    <p:sldId id="996" r:id="rId30"/>
    <p:sldId id="1063" r:id="rId31"/>
    <p:sldId id="1065" r:id="rId32"/>
    <p:sldId id="1070" r:id="rId33"/>
    <p:sldId id="3016" r:id="rId34"/>
    <p:sldId id="1066" r:id="rId35"/>
    <p:sldId id="1064" r:id="rId36"/>
    <p:sldId id="379" r:id="rId37"/>
    <p:sldId id="380" r:id="rId38"/>
    <p:sldId id="1074" r:id="rId39"/>
    <p:sldId id="1072" r:id="rId40"/>
    <p:sldId id="1071" r:id="rId41"/>
    <p:sldId id="1073" r:id="rId42"/>
    <p:sldId id="1062" r:id="rId43"/>
    <p:sldId id="974" r:id="rId44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088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23448"/>
    <p:restoredTop sz="94722"/>
  </p:normalViewPr>
  <p:slideViewPr>
    <p:cSldViewPr snapToGrid="0">
      <p:cViewPr varScale="1">
        <p:scale>
          <a:sx n="132" d="100"/>
          <a:sy n="132" d="100"/>
        </p:scale>
        <p:origin x="160" y="59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theme" Target="theme/theme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5306CEC-2AF3-D546-9085-A9255C1D28A8}" type="doc">
      <dgm:prSet loTypeId="urn:microsoft.com/office/officeart/2005/8/layout/cycle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711C705-7A47-E74A-B279-AD783FE33F7F}">
      <dgm:prSet phldrT="[Text]"/>
      <dgm:spPr/>
      <dgm:t>
        <a:bodyPr/>
        <a:lstStyle/>
        <a:p>
          <a:r>
            <a:rPr lang="en-US" dirty="0"/>
            <a:t>Normal Science</a:t>
          </a:r>
        </a:p>
      </dgm:t>
    </dgm:pt>
    <dgm:pt modelId="{889FA6FD-E77B-824D-B59A-3B79F5CA62F0}" type="parTrans" cxnId="{6137043D-3A41-0E47-B7C5-1CDBCA479EDC}">
      <dgm:prSet/>
      <dgm:spPr/>
      <dgm:t>
        <a:bodyPr/>
        <a:lstStyle/>
        <a:p>
          <a:endParaRPr lang="en-US"/>
        </a:p>
      </dgm:t>
    </dgm:pt>
    <dgm:pt modelId="{23A34ECF-28EC-DC49-B448-CD162D0AF309}" type="sibTrans" cxnId="{6137043D-3A41-0E47-B7C5-1CDBCA479EDC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3E932FF7-0803-174F-B13B-4E932F839D61}">
      <dgm:prSet phldrT="[Text]"/>
      <dgm:spPr/>
      <dgm:t>
        <a:bodyPr/>
        <a:lstStyle/>
        <a:p>
          <a:r>
            <a:rPr lang="en-US" dirty="0"/>
            <a:t>Model </a:t>
          </a:r>
        </a:p>
        <a:p>
          <a:r>
            <a:rPr lang="en-US" dirty="0"/>
            <a:t>Drift</a:t>
          </a:r>
        </a:p>
      </dgm:t>
    </dgm:pt>
    <dgm:pt modelId="{91743D6E-421A-CA44-A2B2-34334DE337C1}" type="parTrans" cxnId="{7F1C6044-B897-C54B-979E-6DF1AA7E22DB}">
      <dgm:prSet/>
      <dgm:spPr/>
      <dgm:t>
        <a:bodyPr/>
        <a:lstStyle/>
        <a:p>
          <a:endParaRPr lang="en-US"/>
        </a:p>
      </dgm:t>
    </dgm:pt>
    <dgm:pt modelId="{56D1DBCC-BF94-904F-97B0-A663E9E8B3BD}" type="sibTrans" cxnId="{7F1C6044-B897-C54B-979E-6DF1AA7E22DB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0F4789E6-7CAF-3847-B886-243438406906}">
      <dgm:prSet phldrT="[Text]"/>
      <dgm:spPr/>
      <dgm:t>
        <a:bodyPr/>
        <a:lstStyle/>
        <a:p>
          <a:r>
            <a:rPr lang="en-US" dirty="0"/>
            <a:t>Model Crisis</a:t>
          </a:r>
        </a:p>
      </dgm:t>
    </dgm:pt>
    <dgm:pt modelId="{E25790A8-B8CD-2A4B-AAE3-F6844E32B529}" type="parTrans" cxnId="{7590C3D5-E3C8-084E-96E7-3428589077C5}">
      <dgm:prSet/>
      <dgm:spPr/>
      <dgm:t>
        <a:bodyPr/>
        <a:lstStyle/>
        <a:p>
          <a:endParaRPr lang="en-US"/>
        </a:p>
      </dgm:t>
    </dgm:pt>
    <dgm:pt modelId="{5226A3A3-70A9-E346-8A13-19FD7605E25E}" type="sibTrans" cxnId="{7590C3D5-E3C8-084E-96E7-3428589077C5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C96AE666-6B7B-2243-831B-F972694786EC}">
      <dgm:prSet phldrT="[Text]"/>
      <dgm:spPr/>
      <dgm:t>
        <a:bodyPr/>
        <a:lstStyle/>
        <a:p>
          <a:r>
            <a:rPr lang="en-US" dirty="0"/>
            <a:t>Model Revolution</a:t>
          </a:r>
        </a:p>
      </dgm:t>
    </dgm:pt>
    <dgm:pt modelId="{95DCCD1F-B369-854B-88E9-0F724CFADAB2}" type="parTrans" cxnId="{E22F849E-58DE-4E48-A3F3-D49977342050}">
      <dgm:prSet/>
      <dgm:spPr/>
      <dgm:t>
        <a:bodyPr/>
        <a:lstStyle/>
        <a:p>
          <a:endParaRPr lang="en-US"/>
        </a:p>
      </dgm:t>
    </dgm:pt>
    <dgm:pt modelId="{216DFF57-C637-3D47-8627-11845A79015E}" type="sibTrans" cxnId="{E22F849E-58DE-4E48-A3F3-D49977342050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1F716C1F-6396-6F4D-B456-ACB64C969FAE}">
      <dgm:prSet phldrT="[Text]"/>
      <dgm:spPr/>
      <dgm:t>
        <a:bodyPr/>
        <a:lstStyle/>
        <a:p>
          <a:r>
            <a:rPr lang="en-US" b="1" dirty="0">
              <a:solidFill>
                <a:srgbClr val="FF0000"/>
              </a:solidFill>
            </a:rPr>
            <a:t>Paradigm</a:t>
          </a:r>
        </a:p>
        <a:p>
          <a:r>
            <a:rPr lang="en-US" dirty="0"/>
            <a:t>Change</a:t>
          </a:r>
        </a:p>
      </dgm:t>
    </dgm:pt>
    <dgm:pt modelId="{BDCFA276-CDEB-5C4C-8555-67EA554BAA1A}" type="parTrans" cxnId="{16146386-3318-BB42-BDE2-4BA0FE4AB9EE}">
      <dgm:prSet/>
      <dgm:spPr/>
      <dgm:t>
        <a:bodyPr/>
        <a:lstStyle/>
        <a:p>
          <a:endParaRPr lang="en-US"/>
        </a:p>
      </dgm:t>
    </dgm:pt>
    <dgm:pt modelId="{F4CB4480-7E7D-8745-969A-B747186AD670}" type="sibTrans" cxnId="{16146386-3318-BB42-BDE2-4BA0FE4AB9EE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0AD5A17E-543B-404A-ACEA-A91D4DDCF1E3}" type="pres">
      <dgm:prSet presAssocID="{55306CEC-2AF3-D546-9085-A9255C1D28A8}" presName="cycle" presStyleCnt="0">
        <dgm:presLayoutVars>
          <dgm:dir/>
          <dgm:resizeHandles val="exact"/>
        </dgm:presLayoutVars>
      </dgm:prSet>
      <dgm:spPr/>
    </dgm:pt>
    <dgm:pt modelId="{43E623AD-788C-4D43-BEBB-E0B1F1CE3AE3}" type="pres">
      <dgm:prSet presAssocID="{3711C705-7A47-E74A-B279-AD783FE33F7F}" presName="dummy" presStyleCnt="0"/>
      <dgm:spPr/>
    </dgm:pt>
    <dgm:pt modelId="{9ACDD540-658B-1F4B-9128-BBD97C21052D}" type="pres">
      <dgm:prSet presAssocID="{3711C705-7A47-E74A-B279-AD783FE33F7F}" presName="node" presStyleLbl="revTx" presStyleIdx="0" presStyleCnt="5">
        <dgm:presLayoutVars>
          <dgm:bulletEnabled val="1"/>
        </dgm:presLayoutVars>
      </dgm:prSet>
      <dgm:spPr/>
    </dgm:pt>
    <dgm:pt modelId="{C3A2FB52-DAE4-1342-973F-1F1A9B44189F}" type="pres">
      <dgm:prSet presAssocID="{23A34ECF-28EC-DC49-B448-CD162D0AF309}" presName="sibTrans" presStyleLbl="node1" presStyleIdx="0" presStyleCnt="5"/>
      <dgm:spPr/>
    </dgm:pt>
    <dgm:pt modelId="{6DB58FB9-0ED5-EF4D-902F-C4DD7663D933}" type="pres">
      <dgm:prSet presAssocID="{3E932FF7-0803-174F-B13B-4E932F839D61}" presName="dummy" presStyleCnt="0"/>
      <dgm:spPr/>
    </dgm:pt>
    <dgm:pt modelId="{1BD312BE-9660-0446-89A5-739A7ECD8333}" type="pres">
      <dgm:prSet presAssocID="{3E932FF7-0803-174F-B13B-4E932F839D61}" presName="node" presStyleLbl="revTx" presStyleIdx="1" presStyleCnt="5">
        <dgm:presLayoutVars>
          <dgm:bulletEnabled val="1"/>
        </dgm:presLayoutVars>
      </dgm:prSet>
      <dgm:spPr/>
    </dgm:pt>
    <dgm:pt modelId="{43E86D08-C1F7-E644-8F62-6252305C9975}" type="pres">
      <dgm:prSet presAssocID="{56D1DBCC-BF94-904F-97B0-A663E9E8B3BD}" presName="sibTrans" presStyleLbl="node1" presStyleIdx="1" presStyleCnt="5"/>
      <dgm:spPr/>
    </dgm:pt>
    <dgm:pt modelId="{A3041932-0B6D-7B4B-910F-1604FC8F5FB9}" type="pres">
      <dgm:prSet presAssocID="{0F4789E6-7CAF-3847-B886-243438406906}" presName="dummy" presStyleCnt="0"/>
      <dgm:spPr/>
    </dgm:pt>
    <dgm:pt modelId="{72205650-2408-0A4C-98FA-7B09AD159B06}" type="pres">
      <dgm:prSet presAssocID="{0F4789E6-7CAF-3847-B886-243438406906}" presName="node" presStyleLbl="revTx" presStyleIdx="2" presStyleCnt="5">
        <dgm:presLayoutVars>
          <dgm:bulletEnabled val="1"/>
        </dgm:presLayoutVars>
      </dgm:prSet>
      <dgm:spPr/>
    </dgm:pt>
    <dgm:pt modelId="{31E129FE-E5D5-FB46-BD01-1F01A59E0FE8}" type="pres">
      <dgm:prSet presAssocID="{5226A3A3-70A9-E346-8A13-19FD7605E25E}" presName="sibTrans" presStyleLbl="node1" presStyleIdx="2" presStyleCnt="5"/>
      <dgm:spPr/>
    </dgm:pt>
    <dgm:pt modelId="{52EF4F4A-FE89-7147-B669-77715F875942}" type="pres">
      <dgm:prSet presAssocID="{C96AE666-6B7B-2243-831B-F972694786EC}" presName="dummy" presStyleCnt="0"/>
      <dgm:spPr/>
    </dgm:pt>
    <dgm:pt modelId="{CD36CC79-C2DC-F64E-AC2E-820ADE7C7E49}" type="pres">
      <dgm:prSet presAssocID="{C96AE666-6B7B-2243-831B-F972694786EC}" presName="node" presStyleLbl="revTx" presStyleIdx="3" presStyleCnt="5">
        <dgm:presLayoutVars>
          <dgm:bulletEnabled val="1"/>
        </dgm:presLayoutVars>
      </dgm:prSet>
      <dgm:spPr/>
    </dgm:pt>
    <dgm:pt modelId="{5B9DFB95-D16C-764A-A5DB-81AC099630B9}" type="pres">
      <dgm:prSet presAssocID="{216DFF57-C637-3D47-8627-11845A79015E}" presName="sibTrans" presStyleLbl="node1" presStyleIdx="3" presStyleCnt="5"/>
      <dgm:spPr/>
    </dgm:pt>
    <dgm:pt modelId="{25109F8F-B668-9F46-A4B9-848C6C1D2851}" type="pres">
      <dgm:prSet presAssocID="{1F716C1F-6396-6F4D-B456-ACB64C969FAE}" presName="dummy" presStyleCnt="0"/>
      <dgm:spPr/>
    </dgm:pt>
    <dgm:pt modelId="{88F273A7-6B9F-6C46-9447-E233F44A0364}" type="pres">
      <dgm:prSet presAssocID="{1F716C1F-6396-6F4D-B456-ACB64C969FAE}" presName="node" presStyleLbl="revTx" presStyleIdx="4" presStyleCnt="5">
        <dgm:presLayoutVars>
          <dgm:bulletEnabled val="1"/>
        </dgm:presLayoutVars>
      </dgm:prSet>
      <dgm:spPr/>
    </dgm:pt>
    <dgm:pt modelId="{7605BA16-B350-D749-B40A-7CCE0102499D}" type="pres">
      <dgm:prSet presAssocID="{F4CB4480-7E7D-8745-969A-B747186AD670}" presName="sibTrans" presStyleLbl="node1" presStyleIdx="4" presStyleCnt="5"/>
      <dgm:spPr/>
    </dgm:pt>
  </dgm:ptLst>
  <dgm:cxnLst>
    <dgm:cxn modelId="{F2B63410-B548-594F-98A7-B52DD30FE127}" type="presOf" srcId="{0F4789E6-7CAF-3847-B886-243438406906}" destId="{72205650-2408-0A4C-98FA-7B09AD159B06}" srcOrd="0" destOrd="0" presId="urn:microsoft.com/office/officeart/2005/8/layout/cycle1"/>
    <dgm:cxn modelId="{8BA2062B-15F8-524C-BE15-171DB6411319}" type="presOf" srcId="{23A34ECF-28EC-DC49-B448-CD162D0AF309}" destId="{C3A2FB52-DAE4-1342-973F-1F1A9B44189F}" srcOrd="0" destOrd="0" presId="urn:microsoft.com/office/officeart/2005/8/layout/cycle1"/>
    <dgm:cxn modelId="{E3211E39-81F2-4444-95A6-3A23E3171DDB}" type="presOf" srcId="{C96AE666-6B7B-2243-831B-F972694786EC}" destId="{CD36CC79-C2DC-F64E-AC2E-820ADE7C7E49}" srcOrd="0" destOrd="0" presId="urn:microsoft.com/office/officeart/2005/8/layout/cycle1"/>
    <dgm:cxn modelId="{6137043D-3A41-0E47-B7C5-1CDBCA479EDC}" srcId="{55306CEC-2AF3-D546-9085-A9255C1D28A8}" destId="{3711C705-7A47-E74A-B279-AD783FE33F7F}" srcOrd="0" destOrd="0" parTransId="{889FA6FD-E77B-824D-B59A-3B79F5CA62F0}" sibTransId="{23A34ECF-28EC-DC49-B448-CD162D0AF309}"/>
    <dgm:cxn modelId="{0FDFC740-8D42-DE49-A963-9AAABF67F40C}" type="presOf" srcId="{3E932FF7-0803-174F-B13B-4E932F839D61}" destId="{1BD312BE-9660-0446-89A5-739A7ECD8333}" srcOrd="0" destOrd="0" presId="urn:microsoft.com/office/officeart/2005/8/layout/cycle1"/>
    <dgm:cxn modelId="{7F1C6044-B897-C54B-979E-6DF1AA7E22DB}" srcId="{55306CEC-2AF3-D546-9085-A9255C1D28A8}" destId="{3E932FF7-0803-174F-B13B-4E932F839D61}" srcOrd="1" destOrd="0" parTransId="{91743D6E-421A-CA44-A2B2-34334DE337C1}" sibTransId="{56D1DBCC-BF94-904F-97B0-A663E9E8B3BD}"/>
    <dgm:cxn modelId="{8BB8824A-6FBE-6F46-B41C-BD25ABBC420F}" type="presOf" srcId="{3711C705-7A47-E74A-B279-AD783FE33F7F}" destId="{9ACDD540-658B-1F4B-9128-BBD97C21052D}" srcOrd="0" destOrd="0" presId="urn:microsoft.com/office/officeart/2005/8/layout/cycle1"/>
    <dgm:cxn modelId="{08460152-BCC1-BF44-8353-1303B6132E87}" type="presOf" srcId="{56D1DBCC-BF94-904F-97B0-A663E9E8B3BD}" destId="{43E86D08-C1F7-E644-8F62-6252305C9975}" srcOrd="0" destOrd="0" presId="urn:microsoft.com/office/officeart/2005/8/layout/cycle1"/>
    <dgm:cxn modelId="{D68D4A54-C4FB-5949-8E0B-110A53FB7267}" type="presOf" srcId="{55306CEC-2AF3-D546-9085-A9255C1D28A8}" destId="{0AD5A17E-543B-404A-ACEA-A91D4DDCF1E3}" srcOrd="0" destOrd="0" presId="urn:microsoft.com/office/officeart/2005/8/layout/cycle1"/>
    <dgm:cxn modelId="{B7777968-7833-F441-91E0-4A1214CC2C2E}" type="presOf" srcId="{F4CB4480-7E7D-8745-969A-B747186AD670}" destId="{7605BA16-B350-D749-B40A-7CCE0102499D}" srcOrd="0" destOrd="0" presId="urn:microsoft.com/office/officeart/2005/8/layout/cycle1"/>
    <dgm:cxn modelId="{33F7CB6D-4110-2048-87C7-7078288A7352}" type="presOf" srcId="{5226A3A3-70A9-E346-8A13-19FD7605E25E}" destId="{31E129FE-E5D5-FB46-BD01-1F01A59E0FE8}" srcOrd="0" destOrd="0" presId="urn:microsoft.com/office/officeart/2005/8/layout/cycle1"/>
    <dgm:cxn modelId="{C1B39B6E-252F-A940-99C0-4BF69C10621A}" type="presOf" srcId="{1F716C1F-6396-6F4D-B456-ACB64C969FAE}" destId="{88F273A7-6B9F-6C46-9447-E233F44A0364}" srcOrd="0" destOrd="0" presId="urn:microsoft.com/office/officeart/2005/8/layout/cycle1"/>
    <dgm:cxn modelId="{16146386-3318-BB42-BDE2-4BA0FE4AB9EE}" srcId="{55306CEC-2AF3-D546-9085-A9255C1D28A8}" destId="{1F716C1F-6396-6F4D-B456-ACB64C969FAE}" srcOrd="4" destOrd="0" parTransId="{BDCFA276-CDEB-5C4C-8555-67EA554BAA1A}" sibTransId="{F4CB4480-7E7D-8745-969A-B747186AD670}"/>
    <dgm:cxn modelId="{E22F849E-58DE-4E48-A3F3-D49977342050}" srcId="{55306CEC-2AF3-D546-9085-A9255C1D28A8}" destId="{C96AE666-6B7B-2243-831B-F972694786EC}" srcOrd="3" destOrd="0" parTransId="{95DCCD1F-B369-854B-88E9-0F724CFADAB2}" sibTransId="{216DFF57-C637-3D47-8627-11845A79015E}"/>
    <dgm:cxn modelId="{9E736FA5-3629-794D-BC83-D4EA428AD6A9}" type="presOf" srcId="{216DFF57-C637-3D47-8627-11845A79015E}" destId="{5B9DFB95-D16C-764A-A5DB-81AC099630B9}" srcOrd="0" destOrd="0" presId="urn:microsoft.com/office/officeart/2005/8/layout/cycle1"/>
    <dgm:cxn modelId="{7590C3D5-E3C8-084E-96E7-3428589077C5}" srcId="{55306CEC-2AF3-D546-9085-A9255C1D28A8}" destId="{0F4789E6-7CAF-3847-B886-243438406906}" srcOrd="2" destOrd="0" parTransId="{E25790A8-B8CD-2A4B-AAE3-F6844E32B529}" sibTransId="{5226A3A3-70A9-E346-8A13-19FD7605E25E}"/>
    <dgm:cxn modelId="{6D108E25-CBB6-E444-BF93-6F9DB0F7CCA3}" type="presParOf" srcId="{0AD5A17E-543B-404A-ACEA-A91D4DDCF1E3}" destId="{43E623AD-788C-4D43-BEBB-E0B1F1CE3AE3}" srcOrd="0" destOrd="0" presId="urn:microsoft.com/office/officeart/2005/8/layout/cycle1"/>
    <dgm:cxn modelId="{EBCBB983-A544-6744-9064-939F55264FB0}" type="presParOf" srcId="{0AD5A17E-543B-404A-ACEA-A91D4DDCF1E3}" destId="{9ACDD540-658B-1F4B-9128-BBD97C21052D}" srcOrd="1" destOrd="0" presId="urn:microsoft.com/office/officeart/2005/8/layout/cycle1"/>
    <dgm:cxn modelId="{5887A8E3-CC31-064B-8D1E-CC5D92803BB8}" type="presParOf" srcId="{0AD5A17E-543B-404A-ACEA-A91D4DDCF1E3}" destId="{C3A2FB52-DAE4-1342-973F-1F1A9B44189F}" srcOrd="2" destOrd="0" presId="urn:microsoft.com/office/officeart/2005/8/layout/cycle1"/>
    <dgm:cxn modelId="{0FFDD408-392A-2248-B181-22EAE3E9718D}" type="presParOf" srcId="{0AD5A17E-543B-404A-ACEA-A91D4DDCF1E3}" destId="{6DB58FB9-0ED5-EF4D-902F-C4DD7663D933}" srcOrd="3" destOrd="0" presId="urn:microsoft.com/office/officeart/2005/8/layout/cycle1"/>
    <dgm:cxn modelId="{040AB88C-D95A-D247-A5F4-54AC5F0E1D05}" type="presParOf" srcId="{0AD5A17E-543B-404A-ACEA-A91D4DDCF1E3}" destId="{1BD312BE-9660-0446-89A5-739A7ECD8333}" srcOrd="4" destOrd="0" presId="urn:microsoft.com/office/officeart/2005/8/layout/cycle1"/>
    <dgm:cxn modelId="{1602308F-8BA2-1D47-B6F0-86433728833B}" type="presParOf" srcId="{0AD5A17E-543B-404A-ACEA-A91D4DDCF1E3}" destId="{43E86D08-C1F7-E644-8F62-6252305C9975}" srcOrd="5" destOrd="0" presId="urn:microsoft.com/office/officeart/2005/8/layout/cycle1"/>
    <dgm:cxn modelId="{B30060FE-B485-594F-9DE5-7C6456EB1A4A}" type="presParOf" srcId="{0AD5A17E-543B-404A-ACEA-A91D4DDCF1E3}" destId="{A3041932-0B6D-7B4B-910F-1604FC8F5FB9}" srcOrd="6" destOrd="0" presId="urn:microsoft.com/office/officeart/2005/8/layout/cycle1"/>
    <dgm:cxn modelId="{FC678A8F-DB05-DA47-B65F-54B9E32A4052}" type="presParOf" srcId="{0AD5A17E-543B-404A-ACEA-A91D4DDCF1E3}" destId="{72205650-2408-0A4C-98FA-7B09AD159B06}" srcOrd="7" destOrd="0" presId="urn:microsoft.com/office/officeart/2005/8/layout/cycle1"/>
    <dgm:cxn modelId="{0165FCB1-3662-8D43-A928-5BEB4A567BC2}" type="presParOf" srcId="{0AD5A17E-543B-404A-ACEA-A91D4DDCF1E3}" destId="{31E129FE-E5D5-FB46-BD01-1F01A59E0FE8}" srcOrd="8" destOrd="0" presId="urn:microsoft.com/office/officeart/2005/8/layout/cycle1"/>
    <dgm:cxn modelId="{BAA9B46E-C8A7-4741-A83A-75232C78F607}" type="presParOf" srcId="{0AD5A17E-543B-404A-ACEA-A91D4DDCF1E3}" destId="{52EF4F4A-FE89-7147-B669-77715F875942}" srcOrd="9" destOrd="0" presId="urn:microsoft.com/office/officeart/2005/8/layout/cycle1"/>
    <dgm:cxn modelId="{ADAABC7D-485E-7942-9284-313254F2F770}" type="presParOf" srcId="{0AD5A17E-543B-404A-ACEA-A91D4DDCF1E3}" destId="{CD36CC79-C2DC-F64E-AC2E-820ADE7C7E49}" srcOrd="10" destOrd="0" presId="urn:microsoft.com/office/officeart/2005/8/layout/cycle1"/>
    <dgm:cxn modelId="{E2D6A001-1493-A848-B354-83031816254D}" type="presParOf" srcId="{0AD5A17E-543B-404A-ACEA-A91D4DDCF1E3}" destId="{5B9DFB95-D16C-764A-A5DB-81AC099630B9}" srcOrd="11" destOrd="0" presId="urn:microsoft.com/office/officeart/2005/8/layout/cycle1"/>
    <dgm:cxn modelId="{CDFEEAE9-7569-CD45-B9CB-47FCD4752474}" type="presParOf" srcId="{0AD5A17E-543B-404A-ACEA-A91D4DDCF1E3}" destId="{25109F8F-B668-9F46-A4B9-848C6C1D2851}" srcOrd="12" destOrd="0" presId="urn:microsoft.com/office/officeart/2005/8/layout/cycle1"/>
    <dgm:cxn modelId="{616B292A-BDF6-F244-AE7C-4795335338EA}" type="presParOf" srcId="{0AD5A17E-543B-404A-ACEA-A91D4DDCF1E3}" destId="{88F273A7-6B9F-6C46-9447-E233F44A0364}" srcOrd="13" destOrd="0" presId="urn:microsoft.com/office/officeart/2005/8/layout/cycle1"/>
    <dgm:cxn modelId="{1B7A3E73-9EA1-B644-9D1C-44462567E127}" type="presParOf" srcId="{0AD5A17E-543B-404A-ACEA-A91D4DDCF1E3}" destId="{7605BA16-B350-D749-B40A-7CCE0102499D}" srcOrd="14" destOrd="0" presId="urn:microsoft.com/office/officeart/2005/8/layout/cycle1"/>
  </dgm:cxnLst>
  <dgm:bg>
    <a:noFill/>
  </dgm:bg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338A212-D0AF-4549-A293-266077729BA4}" type="doc">
      <dgm:prSet loTypeId="urn:microsoft.com/office/officeart/2005/8/layout/cycle5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5C76260-3D51-9146-82D8-78AF3528D5CC}">
      <dgm:prSet phldrT="[Text]"/>
      <dgm:spPr>
        <a:solidFill>
          <a:srgbClr val="00B0F0"/>
        </a:solidFill>
      </dgm:spPr>
      <dgm:t>
        <a:bodyPr/>
        <a:lstStyle/>
        <a:p>
          <a:endParaRPr lang="en-US" dirty="0"/>
        </a:p>
        <a:p>
          <a:r>
            <a:rPr lang="en-US" dirty="0"/>
            <a:t>Traders/</a:t>
          </a:r>
          <a:r>
            <a:rPr lang="en-US" dirty="0">
              <a:solidFill>
                <a:srgbClr val="FF0000"/>
              </a:solidFill>
            </a:rPr>
            <a:t>Hunters</a:t>
          </a:r>
        </a:p>
        <a:p>
          <a:r>
            <a:rPr lang="zh-CN" altLang="en-US" dirty="0"/>
            <a:t>（</a:t>
          </a:r>
          <a:r>
            <a:rPr lang="en-US" altLang="zh-CN" dirty="0"/>
            <a:t>students/teachers</a:t>
          </a:r>
          <a:r>
            <a:rPr lang="zh-CN" altLang="en-US" dirty="0"/>
            <a:t>）</a:t>
          </a:r>
          <a:endParaRPr lang="en-US" dirty="0"/>
        </a:p>
      </dgm:t>
    </dgm:pt>
    <dgm:pt modelId="{CA76F70F-A0B1-634F-B159-BD9A8F45BE6E}" type="parTrans" cxnId="{808AED0F-7841-614F-A421-9E8DB4AA1666}">
      <dgm:prSet/>
      <dgm:spPr/>
      <dgm:t>
        <a:bodyPr/>
        <a:lstStyle/>
        <a:p>
          <a:endParaRPr lang="en-US"/>
        </a:p>
      </dgm:t>
    </dgm:pt>
    <dgm:pt modelId="{9794248F-73DB-FB45-930A-9A1C3EAA66A6}" type="sibTrans" cxnId="{808AED0F-7841-614F-A421-9E8DB4AA1666}">
      <dgm:prSet/>
      <dgm:spPr>
        <a:ln w="63500"/>
      </dgm:spPr>
      <dgm:t>
        <a:bodyPr/>
        <a:lstStyle/>
        <a:p>
          <a:endParaRPr lang="en-US"/>
        </a:p>
      </dgm:t>
    </dgm:pt>
    <dgm:pt modelId="{3929E53C-C08B-5749-ADE2-395CB4B8ADAE}">
      <dgm:prSet phldrT="[Text]"/>
      <dgm:spPr>
        <a:solidFill>
          <a:srgbClr val="00B0F0"/>
        </a:solidFill>
      </dgm:spPr>
      <dgm:t>
        <a:bodyPr/>
        <a:lstStyle/>
        <a:p>
          <a:r>
            <a:rPr lang="en-US" dirty="0"/>
            <a:t>Miners/</a:t>
          </a:r>
          <a:r>
            <a:rPr lang="en-US" dirty="0">
              <a:solidFill>
                <a:srgbClr val="FF0000"/>
              </a:solidFill>
            </a:rPr>
            <a:t>Herders</a:t>
          </a:r>
        </a:p>
        <a:p>
          <a:r>
            <a:rPr lang="zh-CN" altLang="en-US" dirty="0"/>
            <a:t>（</a:t>
          </a:r>
          <a:r>
            <a:rPr lang="en-US" altLang="zh-CN" dirty="0"/>
            <a:t>Administrators/Witnesses</a:t>
          </a:r>
          <a:r>
            <a:rPr lang="zh-CN" altLang="en-US" dirty="0"/>
            <a:t>）</a:t>
          </a:r>
          <a:endParaRPr lang="en-US" dirty="0"/>
        </a:p>
      </dgm:t>
    </dgm:pt>
    <dgm:pt modelId="{50268B65-11FB-7E41-B22B-2E92A33C80F5}" type="parTrans" cxnId="{0C647937-3A42-5F4F-B812-2CBAC48EE636}">
      <dgm:prSet/>
      <dgm:spPr/>
      <dgm:t>
        <a:bodyPr/>
        <a:lstStyle/>
        <a:p>
          <a:endParaRPr lang="en-US"/>
        </a:p>
      </dgm:t>
    </dgm:pt>
    <dgm:pt modelId="{FAD5A11C-77F7-484A-B3CF-028A793D2B3A}" type="sibTrans" cxnId="{0C647937-3A42-5F4F-B812-2CBAC48EE636}">
      <dgm:prSet/>
      <dgm:spPr>
        <a:ln w="63500"/>
      </dgm:spPr>
      <dgm:t>
        <a:bodyPr/>
        <a:lstStyle/>
        <a:p>
          <a:endParaRPr lang="en-US"/>
        </a:p>
      </dgm:t>
    </dgm:pt>
    <dgm:pt modelId="{62237521-A0E8-0149-A4B3-05E274AD0540}">
      <dgm:prSet phldrT="[Text]"/>
      <dgm:spPr>
        <a:solidFill>
          <a:srgbClr val="00B0F0"/>
        </a:solidFill>
      </dgm:spPr>
      <dgm:t>
        <a:bodyPr/>
        <a:lstStyle/>
        <a:p>
          <a:r>
            <a:rPr lang="en-US" dirty="0"/>
            <a:t>Coders</a:t>
          </a:r>
          <a:r>
            <a:rPr lang="en-US" altLang="zh-CN" dirty="0"/>
            <a:t>/</a:t>
          </a:r>
          <a:r>
            <a:rPr lang="en-US" altLang="zh-CN" dirty="0">
              <a:solidFill>
                <a:srgbClr val="FF0000"/>
              </a:solidFill>
            </a:rPr>
            <a:t>DNA Editors</a:t>
          </a:r>
          <a:endParaRPr lang="en-US" dirty="0">
            <a:solidFill>
              <a:srgbClr val="FF0000"/>
            </a:solidFill>
          </a:endParaRPr>
        </a:p>
        <a:p>
          <a:r>
            <a:rPr lang="en-US" dirty="0"/>
            <a:t>(Artists/Creative People)</a:t>
          </a:r>
        </a:p>
        <a:p>
          <a:endParaRPr lang="en-US" dirty="0"/>
        </a:p>
      </dgm:t>
    </dgm:pt>
    <dgm:pt modelId="{659AA5CF-D8AD-C747-BD09-7ED39A57980E}" type="parTrans" cxnId="{2E975496-1BC5-9443-B248-505DECC780D2}">
      <dgm:prSet/>
      <dgm:spPr/>
      <dgm:t>
        <a:bodyPr/>
        <a:lstStyle/>
        <a:p>
          <a:endParaRPr lang="en-US"/>
        </a:p>
      </dgm:t>
    </dgm:pt>
    <dgm:pt modelId="{006A0708-5235-654C-B457-48AD2C45C441}" type="sibTrans" cxnId="{2E975496-1BC5-9443-B248-505DECC780D2}">
      <dgm:prSet/>
      <dgm:spPr>
        <a:ln w="63500"/>
      </dgm:spPr>
      <dgm:t>
        <a:bodyPr/>
        <a:lstStyle/>
        <a:p>
          <a:endParaRPr lang="en-US"/>
        </a:p>
      </dgm:t>
    </dgm:pt>
    <dgm:pt modelId="{107EC568-8F0C-A44A-A3B0-FEE90093D0FE}" type="pres">
      <dgm:prSet presAssocID="{6338A212-D0AF-4549-A293-266077729BA4}" presName="cycle" presStyleCnt="0">
        <dgm:presLayoutVars>
          <dgm:dir/>
          <dgm:resizeHandles val="exact"/>
        </dgm:presLayoutVars>
      </dgm:prSet>
      <dgm:spPr/>
    </dgm:pt>
    <dgm:pt modelId="{43F2C746-DAE2-584B-BBDD-0852366B0988}" type="pres">
      <dgm:prSet presAssocID="{45C76260-3D51-9146-82D8-78AF3528D5CC}" presName="node" presStyleLbl="node1" presStyleIdx="0" presStyleCnt="3">
        <dgm:presLayoutVars>
          <dgm:bulletEnabled val="1"/>
        </dgm:presLayoutVars>
      </dgm:prSet>
      <dgm:spPr/>
    </dgm:pt>
    <dgm:pt modelId="{ED8F3C73-3274-1140-9D7F-19A20A2ECB5E}" type="pres">
      <dgm:prSet presAssocID="{45C76260-3D51-9146-82D8-78AF3528D5CC}" presName="spNode" presStyleCnt="0"/>
      <dgm:spPr/>
    </dgm:pt>
    <dgm:pt modelId="{B9CC47F0-EAF8-3140-B943-339D8B9DBD37}" type="pres">
      <dgm:prSet presAssocID="{9794248F-73DB-FB45-930A-9A1C3EAA66A6}" presName="sibTrans" presStyleLbl="sibTrans1D1" presStyleIdx="0" presStyleCnt="3"/>
      <dgm:spPr/>
    </dgm:pt>
    <dgm:pt modelId="{1A7A45DD-F5AB-AE4D-9255-F86015A9822A}" type="pres">
      <dgm:prSet presAssocID="{3929E53C-C08B-5749-ADE2-395CB4B8ADAE}" presName="node" presStyleLbl="node1" presStyleIdx="1" presStyleCnt="3">
        <dgm:presLayoutVars>
          <dgm:bulletEnabled val="1"/>
        </dgm:presLayoutVars>
      </dgm:prSet>
      <dgm:spPr/>
    </dgm:pt>
    <dgm:pt modelId="{831BDEBF-D549-D246-B57B-27514E92738F}" type="pres">
      <dgm:prSet presAssocID="{3929E53C-C08B-5749-ADE2-395CB4B8ADAE}" presName="spNode" presStyleCnt="0"/>
      <dgm:spPr/>
    </dgm:pt>
    <dgm:pt modelId="{57ABA5FE-DE45-324F-B157-0863CC712A3C}" type="pres">
      <dgm:prSet presAssocID="{FAD5A11C-77F7-484A-B3CF-028A793D2B3A}" presName="sibTrans" presStyleLbl="sibTrans1D1" presStyleIdx="1" presStyleCnt="3"/>
      <dgm:spPr/>
    </dgm:pt>
    <dgm:pt modelId="{E25D9C5A-DBEB-4042-B7D9-1A2383A622B7}" type="pres">
      <dgm:prSet presAssocID="{62237521-A0E8-0149-A4B3-05E274AD0540}" presName="node" presStyleLbl="node1" presStyleIdx="2" presStyleCnt="3">
        <dgm:presLayoutVars>
          <dgm:bulletEnabled val="1"/>
        </dgm:presLayoutVars>
      </dgm:prSet>
      <dgm:spPr/>
    </dgm:pt>
    <dgm:pt modelId="{5240C9E4-9F1A-EF43-A919-E1535AD149A1}" type="pres">
      <dgm:prSet presAssocID="{62237521-A0E8-0149-A4B3-05E274AD0540}" presName="spNode" presStyleCnt="0"/>
      <dgm:spPr/>
    </dgm:pt>
    <dgm:pt modelId="{184D504B-E4C5-EA44-AF86-85C246BD05C9}" type="pres">
      <dgm:prSet presAssocID="{006A0708-5235-654C-B457-48AD2C45C441}" presName="sibTrans" presStyleLbl="sibTrans1D1" presStyleIdx="2" presStyleCnt="3"/>
      <dgm:spPr/>
    </dgm:pt>
  </dgm:ptLst>
  <dgm:cxnLst>
    <dgm:cxn modelId="{808AED0F-7841-614F-A421-9E8DB4AA1666}" srcId="{6338A212-D0AF-4549-A293-266077729BA4}" destId="{45C76260-3D51-9146-82D8-78AF3528D5CC}" srcOrd="0" destOrd="0" parTransId="{CA76F70F-A0B1-634F-B159-BD9A8F45BE6E}" sibTransId="{9794248F-73DB-FB45-930A-9A1C3EAA66A6}"/>
    <dgm:cxn modelId="{3E249910-1D40-8E45-862F-69C463A18730}" type="presOf" srcId="{6338A212-D0AF-4549-A293-266077729BA4}" destId="{107EC568-8F0C-A44A-A3B0-FEE90093D0FE}" srcOrd="0" destOrd="0" presId="urn:microsoft.com/office/officeart/2005/8/layout/cycle5"/>
    <dgm:cxn modelId="{E4B0ED20-961B-4946-9D15-84077ED993E8}" type="presOf" srcId="{9794248F-73DB-FB45-930A-9A1C3EAA66A6}" destId="{B9CC47F0-EAF8-3140-B943-339D8B9DBD37}" srcOrd="0" destOrd="0" presId="urn:microsoft.com/office/officeart/2005/8/layout/cycle5"/>
    <dgm:cxn modelId="{0C647937-3A42-5F4F-B812-2CBAC48EE636}" srcId="{6338A212-D0AF-4549-A293-266077729BA4}" destId="{3929E53C-C08B-5749-ADE2-395CB4B8ADAE}" srcOrd="1" destOrd="0" parTransId="{50268B65-11FB-7E41-B22B-2E92A33C80F5}" sibTransId="{FAD5A11C-77F7-484A-B3CF-028A793D2B3A}"/>
    <dgm:cxn modelId="{FAD81A40-3F36-6D4B-B7E0-D48E7020BE23}" type="presOf" srcId="{006A0708-5235-654C-B457-48AD2C45C441}" destId="{184D504B-E4C5-EA44-AF86-85C246BD05C9}" srcOrd="0" destOrd="0" presId="urn:microsoft.com/office/officeart/2005/8/layout/cycle5"/>
    <dgm:cxn modelId="{1C212758-6983-7E43-9EEE-D8B543F6AE35}" type="presOf" srcId="{3929E53C-C08B-5749-ADE2-395CB4B8ADAE}" destId="{1A7A45DD-F5AB-AE4D-9255-F86015A9822A}" srcOrd="0" destOrd="0" presId="urn:microsoft.com/office/officeart/2005/8/layout/cycle5"/>
    <dgm:cxn modelId="{E72B3967-DD83-9B43-BD5E-DC6C9CCEB31F}" type="presOf" srcId="{FAD5A11C-77F7-484A-B3CF-028A793D2B3A}" destId="{57ABA5FE-DE45-324F-B157-0863CC712A3C}" srcOrd="0" destOrd="0" presId="urn:microsoft.com/office/officeart/2005/8/layout/cycle5"/>
    <dgm:cxn modelId="{62323A67-5FCD-FE4C-8824-B84BA1CC14DE}" type="presOf" srcId="{62237521-A0E8-0149-A4B3-05E274AD0540}" destId="{E25D9C5A-DBEB-4042-B7D9-1A2383A622B7}" srcOrd="0" destOrd="0" presId="urn:microsoft.com/office/officeart/2005/8/layout/cycle5"/>
    <dgm:cxn modelId="{249E0680-7F7F-494D-875E-FFBB918A9E37}" type="presOf" srcId="{45C76260-3D51-9146-82D8-78AF3528D5CC}" destId="{43F2C746-DAE2-584B-BBDD-0852366B0988}" srcOrd="0" destOrd="0" presId="urn:microsoft.com/office/officeart/2005/8/layout/cycle5"/>
    <dgm:cxn modelId="{2E975496-1BC5-9443-B248-505DECC780D2}" srcId="{6338A212-D0AF-4549-A293-266077729BA4}" destId="{62237521-A0E8-0149-A4B3-05E274AD0540}" srcOrd="2" destOrd="0" parTransId="{659AA5CF-D8AD-C747-BD09-7ED39A57980E}" sibTransId="{006A0708-5235-654C-B457-48AD2C45C441}"/>
    <dgm:cxn modelId="{FECC557E-5523-F948-A4C0-26E9F3149B63}" type="presParOf" srcId="{107EC568-8F0C-A44A-A3B0-FEE90093D0FE}" destId="{43F2C746-DAE2-584B-BBDD-0852366B0988}" srcOrd="0" destOrd="0" presId="urn:microsoft.com/office/officeart/2005/8/layout/cycle5"/>
    <dgm:cxn modelId="{1422EE0C-EB02-A14C-8CE6-87279F731FEC}" type="presParOf" srcId="{107EC568-8F0C-A44A-A3B0-FEE90093D0FE}" destId="{ED8F3C73-3274-1140-9D7F-19A20A2ECB5E}" srcOrd="1" destOrd="0" presId="urn:microsoft.com/office/officeart/2005/8/layout/cycle5"/>
    <dgm:cxn modelId="{F83101B8-38E4-2441-A58C-0C571A164EBB}" type="presParOf" srcId="{107EC568-8F0C-A44A-A3B0-FEE90093D0FE}" destId="{B9CC47F0-EAF8-3140-B943-339D8B9DBD37}" srcOrd="2" destOrd="0" presId="urn:microsoft.com/office/officeart/2005/8/layout/cycle5"/>
    <dgm:cxn modelId="{EDD9F50A-ED5A-A14A-9219-3D9597187543}" type="presParOf" srcId="{107EC568-8F0C-A44A-A3B0-FEE90093D0FE}" destId="{1A7A45DD-F5AB-AE4D-9255-F86015A9822A}" srcOrd="3" destOrd="0" presId="urn:microsoft.com/office/officeart/2005/8/layout/cycle5"/>
    <dgm:cxn modelId="{24572B3A-9E67-3A49-92C8-1ACCABB4C413}" type="presParOf" srcId="{107EC568-8F0C-A44A-A3B0-FEE90093D0FE}" destId="{831BDEBF-D549-D246-B57B-27514E92738F}" srcOrd="4" destOrd="0" presId="urn:microsoft.com/office/officeart/2005/8/layout/cycle5"/>
    <dgm:cxn modelId="{F5ED7889-6A83-B644-A2D0-EAC0FB439629}" type="presParOf" srcId="{107EC568-8F0C-A44A-A3B0-FEE90093D0FE}" destId="{57ABA5FE-DE45-324F-B157-0863CC712A3C}" srcOrd="5" destOrd="0" presId="urn:microsoft.com/office/officeart/2005/8/layout/cycle5"/>
    <dgm:cxn modelId="{81159426-40DE-894F-9B34-1BC234CF895A}" type="presParOf" srcId="{107EC568-8F0C-A44A-A3B0-FEE90093D0FE}" destId="{E25D9C5A-DBEB-4042-B7D9-1A2383A622B7}" srcOrd="6" destOrd="0" presId="urn:microsoft.com/office/officeart/2005/8/layout/cycle5"/>
    <dgm:cxn modelId="{FFFD375E-A7F9-074F-B70A-174145BF1811}" type="presParOf" srcId="{107EC568-8F0C-A44A-A3B0-FEE90093D0FE}" destId="{5240C9E4-9F1A-EF43-A919-E1535AD149A1}" srcOrd="7" destOrd="0" presId="urn:microsoft.com/office/officeart/2005/8/layout/cycle5"/>
    <dgm:cxn modelId="{054C9E53-BD51-C74D-A752-E2E1AC45E3B1}" type="presParOf" srcId="{107EC568-8F0C-A44A-A3B0-FEE90093D0FE}" destId="{184D504B-E4C5-EA44-AF86-85C246BD05C9}" srcOrd="8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CDD540-658B-1F4B-9128-BBD97C21052D}">
      <dsp:nvSpPr>
        <dsp:cNvPr id="0" name=""/>
        <dsp:cNvSpPr/>
      </dsp:nvSpPr>
      <dsp:spPr>
        <a:xfrm>
          <a:off x="1742232" y="13702"/>
          <a:ext cx="478607" cy="4786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Normal Science</a:t>
          </a:r>
        </a:p>
      </dsp:txBody>
      <dsp:txXfrm>
        <a:off x="1742232" y="13702"/>
        <a:ext cx="478607" cy="478607"/>
      </dsp:txXfrm>
    </dsp:sp>
    <dsp:sp modelId="{C3A2FB52-DAE4-1342-973F-1F1A9B44189F}">
      <dsp:nvSpPr>
        <dsp:cNvPr id="0" name=""/>
        <dsp:cNvSpPr/>
      </dsp:nvSpPr>
      <dsp:spPr>
        <a:xfrm>
          <a:off x="613788" y="-454"/>
          <a:ext cx="1797693" cy="1797693"/>
        </a:xfrm>
        <a:prstGeom prst="circularArrow">
          <a:avLst>
            <a:gd name="adj1" fmla="val 5192"/>
            <a:gd name="adj2" fmla="val 335287"/>
            <a:gd name="adj3" fmla="val 21295791"/>
            <a:gd name="adj4" fmla="val 19764005"/>
            <a:gd name="adj5" fmla="val 6057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D312BE-9660-0446-89A5-739A7ECD8333}">
      <dsp:nvSpPr>
        <dsp:cNvPr id="0" name=""/>
        <dsp:cNvSpPr/>
      </dsp:nvSpPr>
      <dsp:spPr>
        <a:xfrm>
          <a:off x="2032028" y="905604"/>
          <a:ext cx="478607" cy="4786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Model </a:t>
          </a:r>
        </a:p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Drift</a:t>
          </a:r>
        </a:p>
      </dsp:txBody>
      <dsp:txXfrm>
        <a:off x="2032028" y="905604"/>
        <a:ext cx="478607" cy="478607"/>
      </dsp:txXfrm>
    </dsp:sp>
    <dsp:sp modelId="{43E86D08-C1F7-E644-8F62-6252305C9975}">
      <dsp:nvSpPr>
        <dsp:cNvPr id="0" name=""/>
        <dsp:cNvSpPr/>
      </dsp:nvSpPr>
      <dsp:spPr>
        <a:xfrm>
          <a:off x="613788" y="-454"/>
          <a:ext cx="1797693" cy="1797693"/>
        </a:xfrm>
        <a:prstGeom prst="circularArrow">
          <a:avLst>
            <a:gd name="adj1" fmla="val 5192"/>
            <a:gd name="adj2" fmla="val 335287"/>
            <a:gd name="adj3" fmla="val 4017341"/>
            <a:gd name="adj4" fmla="val 2251007"/>
            <a:gd name="adj5" fmla="val 6057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205650-2408-0A4C-98FA-7B09AD159B06}">
      <dsp:nvSpPr>
        <dsp:cNvPr id="0" name=""/>
        <dsp:cNvSpPr/>
      </dsp:nvSpPr>
      <dsp:spPr>
        <a:xfrm>
          <a:off x="1273331" y="1456829"/>
          <a:ext cx="478607" cy="4786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Model Crisis</a:t>
          </a:r>
        </a:p>
      </dsp:txBody>
      <dsp:txXfrm>
        <a:off x="1273331" y="1456829"/>
        <a:ext cx="478607" cy="478607"/>
      </dsp:txXfrm>
    </dsp:sp>
    <dsp:sp modelId="{31E129FE-E5D5-FB46-BD01-1F01A59E0FE8}">
      <dsp:nvSpPr>
        <dsp:cNvPr id="0" name=""/>
        <dsp:cNvSpPr/>
      </dsp:nvSpPr>
      <dsp:spPr>
        <a:xfrm>
          <a:off x="613788" y="-454"/>
          <a:ext cx="1797693" cy="1797693"/>
        </a:xfrm>
        <a:prstGeom prst="circularArrow">
          <a:avLst>
            <a:gd name="adj1" fmla="val 5192"/>
            <a:gd name="adj2" fmla="val 335287"/>
            <a:gd name="adj3" fmla="val 8213706"/>
            <a:gd name="adj4" fmla="val 6447372"/>
            <a:gd name="adj5" fmla="val 6057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36CC79-C2DC-F64E-AC2E-820ADE7C7E49}">
      <dsp:nvSpPr>
        <dsp:cNvPr id="0" name=""/>
        <dsp:cNvSpPr/>
      </dsp:nvSpPr>
      <dsp:spPr>
        <a:xfrm>
          <a:off x="514635" y="905604"/>
          <a:ext cx="478607" cy="4786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Model Revolution</a:t>
          </a:r>
        </a:p>
      </dsp:txBody>
      <dsp:txXfrm>
        <a:off x="514635" y="905604"/>
        <a:ext cx="478607" cy="478607"/>
      </dsp:txXfrm>
    </dsp:sp>
    <dsp:sp modelId="{5B9DFB95-D16C-764A-A5DB-81AC099630B9}">
      <dsp:nvSpPr>
        <dsp:cNvPr id="0" name=""/>
        <dsp:cNvSpPr/>
      </dsp:nvSpPr>
      <dsp:spPr>
        <a:xfrm>
          <a:off x="613788" y="-454"/>
          <a:ext cx="1797693" cy="1797693"/>
        </a:xfrm>
        <a:prstGeom prst="circularArrow">
          <a:avLst>
            <a:gd name="adj1" fmla="val 5192"/>
            <a:gd name="adj2" fmla="val 335287"/>
            <a:gd name="adj3" fmla="val 12300708"/>
            <a:gd name="adj4" fmla="val 10768921"/>
            <a:gd name="adj5" fmla="val 6057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F273A7-6B9F-6C46-9447-E233F44A0364}">
      <dsp:nvSpPr>
        <dsp:cNvPr id="0" name=""/>
        <dsp:cNvSpPr/>
      </dsp:nvSpPr>
      <dsp:spPr>
        <a:xfrm>
          <a:off x="804431" y="13702"/>
          <a:ext cx="478607" cy="4786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b="1" kern="1200" dirty="0">
              <a:solidFill>
                <a:srgbClr val="FF0000"/>
              </a:solidFill>
            </a:rPr>
            <a:t>Paradigm</a:t>
          </a:r>
        </a:p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Change</a:t>
          </a:r>
        </a:p>
      </dsp:txBody>
      <dsp:txXfrm>
        <a:off x="804431" y="13702"/>
        <a:ext cx="478607" cy="478607"/>
      </dsp:txXfrm>
    </dsp:sp>
    <dsp:sp modelId="{7605BA16-B350-D749-B40A-7CCE0102499D}">
      <dsp:nvSpPr>
        <dsp:cNvPr id="0" name=""/>
        <dsp:cNvSpPr/>
      </dsp:nvSpPr>
      <dsp:spPr>
        <a:xfrm>
          <a:off x="613788" y="-454"/>
          <a:ext cx="1797693" cy="1797693"/>
        </a:xfrm>
        <a:prstGeom prst="circularArrow">
          <a:avLst>
            <a:gd name="adj1" fmla="val 5192"/>
            <a:gd name="adj2" fmla="val 335287"/>
            <a:gd name="adj3" fmla="val 16868321"/>
            <a:gd name="adj4" fmla="val 15196392"/>
            <a:gd name="adj5" fmla="val 6057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F2C746-DAE2-584B-BBDD-0852366B0988}">
      <dsp:nvSpPr>
        <dsp:cNvPr id="0" name=""/>
        <dsp:cNvSpPr/>
      </dsp:nvSpPr>
      <dsp:spPr>
        <a:xfrm>
          <a:off x="1950710" y="1712"/>
          <a:ext cx="1620424" cy="1053275"/>
        </a:xfrm>
        <a:prstGeom prst="roundRect">
          <a:avLst/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 dirty="0"/>
        </a:p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Traders/</a:t>
          </a:r>
          <a:r>
            <a:rPr lang="en-US" sz="900" kern="1200" dirty="0">
              <a:solidFill>
                <a:srgbClr val="FF0000"/>
              </a:solidFill>
            </a:rPr>
            <a:t>Hunters</a:t>
          </a:r>
        </a:p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900" kern="1200" dirty="0"/>
            <a:t>（</a:t>
          </a:r>
          <a:r>
            <a:rPr lang="en-US" altLang="zh-CN" sz="900" kern="1200" dirty="0"/>
            <a:t>students/teachers</a:t>
          </a:r>
          <a:r>
            <a:rPr lang="zh-CN" altLang="en-US" sz="900" kern="1200" dirty="0"/>
            <a:t>）</a:t>
          </a:r>
          <a:endParaRPr lang="en-US" sz="900" kern="1200" dirty="0"/>
        </a:p>
      </dsp:txBody>
      <dsp:txXfrm>
        <a:off x="2002127" y="53129"/>
        <a:ext cx="1517590" cy="950441"/>
      </dsp:txXfrm>
    </dsp:sp>
    <dsp:sp modelId="{B9CC47F0-EAF8-3140-B943-339D8B9DBD37}">
      <dsp:nvSpPr>
        <dsp:cNvPr id="0" name=""/>
        <dsp:cNvSpPr/>
      </dsp:nvSpPr>
      <dsp:spPr>
        <a:xfrm>
          <a:off x="1357378" y="528350"/>
          <a:ext cx="2807088" cy="2807088"/>
        </a:xfrm>
        <a:custGeom>
          <a:avLst/>
          <a:gdLst/>
          <a:ahLst/>
          <a:cxnLst/>
          <a:rect l="0" t="0" r="0" b="0"/>
          <a:pathLst>
            <a:path>
              <a:moveTo>
                <a:pt x="2430808" y="447163"/>
              </a:moveTo>
              <a:arcTo wR="1403544" hR="1403544" stAng="19022791" swAng="2299991"/>
            </a:path>
          </a:pathLst>
        </a:custGeom>
        <a:noFill/>
        <a:ln w="63500" cap="flat" cmpd="sng" algn="ctr">
          <a:solidFill>
            <a:scrgbClr r="0" g="0" b="0">
              <a:shade val="95000"/>
              <a:satMod val="105000"/>
            </a:scrgb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7A45DD-F5AB-AE4D-9255-F86015A9822A}">
      <dsp:nvSpPr>
        <dsp:cNvPr id="0" name=""/>
        <dsp:cNvSpPr/>
      </dsp:nvSpPr>
      <dsp:spPr>
        <a:xfrm>
          <a:off x="3166215" y="2107029"/>
          <a:ext cx="1620424" cy="1053275"/>
        </a:xfrm>
        <a:prstGeom prst="roundRect">
          <a:avLst/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Miners/</a:t>
          </a:r>
          <a:r>
            <a:rPr lang="en-US" sz="900" kern="1200" dirty="0">
              <a:solidFill>
                <a:srgbClr val="FF0000"/>
              </a:solidFill>
            </a:rPr>
            <a:t>Herders</a:t>
          </a:r>
        </a:p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900" kern="1200" dirty="0"/>
            <a:t>（</a:t>
          </a:r>
          <a:r>
            <a:rPr lang="en-US" altLang="zh-CN" sz="900" kern="1200" dirty="0"/>
            <a:t>Administrators/Witnesses</a:t>
          </a:r>
          <a:r>
            <a:rPr lang="zh-CN" altLang="en-US" sz="900" kern="1200" dirty="0"/>
            <a:t>）</a:t>
          </a:r>
          <a:endParaRPr lang="en-US" sz="900" kern="1200" dirty="0"/>
        </a:p>
      </dsp:txBody>
      <dsp:txXfrm>
        <a:off x="3217632" y="2158446"/>
        <a:ext cx="1517590" cy="950441"/>
      </dsp:txXfrm>
    </dsp:sp>
    <dsp:sp modelId="{57ABA5FE-DE45-324F-B157-0863CC712A3C}">
      <dsp:nvSpPr>
        <dsp:cNvPr id="0" name=""/>
        <dsp:cNvSpPr/>
      </dsp:nvSpPr>
      <dsp:spPr>
        <a:xfrm>
          <a:off x="1357378" y="528350"/>
          <a:ext cx="2807088" cy="2807088"/>
        </a:xfrm>
        <a:custGeom>
          <a:avLst/>
          <a:gdLst/>
          <a:ahLst/>
          <a:cxnLst/>
          <a:rect l="0" t="0" r="0" b="0"/>
          <a:pathLst>
            <a:path>
              <a:moveTo>
                <a:pt x="1833599" y="2739579"/>
              </a:moveTo>
              <a:arcTo wR="1403544" hR="1403544" stAng="4329431" swAng="2141137"/>
            </a:path>
          </a:pathLst>
        </a:custGeom>
        <a:noFill/>
        <a:ln w="63500" cap="flat" cmpd="sng" algn="ctr">
          <a:solidFill>
            <a:scrgbClr r="0" g="0" b="0">
              <a:shade val="95000"/>
              <a:satMod val="105000"/>
            </a:scrgb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5D9C5A-DBEB-4042-B7D9-1A2383A622B7}">
      <dsp:nvSpPr>
        <dsp:cNvPr id="0" name=""/>
        <dsp:cNvSpPr/>
      </dsp:nvSpPr>
      <dsp:spPr>
        <a:xfrm>
          <a:off x="735205" y="2107029"/>
          <a:ext cx="1620424" cy="1053275"/>
        </a:xfrm>
        <a:prstGeom prst="roundRect">
          <a:avLst/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Coders</a:t>
          </a:r>
          <a:r>
            <a:rPr lang="en-US" altLang="zh-CN" sz="900" kern="1200" dirty="0"/>
            <a:t>/</a:t>
          </a:r>
          <a:r>
            <a:rPr lang="en-US" altLang="zh-CN" sz="900" kern="1200" dirty="0">
              <a:solidFill>
                <a:srgbClr val="FF0000"/>
              </a:solidFill>
            </a:rPr>
            <a:t>DNA Editors</a:t>
          </a:r>
          <a:endParaRPr lang="en-US" sz="900" kern="1200" dirty="0">
            <a:solidFill>
              <a:srgbClr val="FF0000"/>
            </a:solidFill>
          </a:endParaRPr>
        </a:p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(Artists/Creative People)</a:t>
          </a:r>
        </a:p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 dirty="0"/>
        </a:p>
      </dsp:txBody>
      <dsp:txXfrm>
        <a:off x="786622" y="2158446"/>
        <a:ext cx="1517590" cy="950441"/>
      </dsp:txXfrm>
    </dsp:sp>
    <dsp:sp modelId="{184D504B-E4C5-EA44-AF86-85C246BD05C9}">
      <dsp:nvSpPr>
        <dsp:cNvPr id="0" name=""/>
        <dsp:cNvSpPr/>
      </dsp:nvSpPr>
      <dsp:spPr>
        <a:xfrm>
          <a:off x="1357378" y="528350"/>
          <a:ext cx="2807088" cy="2807088"/>
        </a:xfrm>
        <a:custGeom>
          <a:avLst/>
          <a:gdLst/>
          <a:ahLst/>
          <a:cxnLst/>
          <a:rect l="0" t="0" r="0" b="0"/>
          <a:pathLst>
            <a:path>
              <a:moveTo>
                <a:pt x="4560" y="1290485"/>
              </a:moveTo>
              <a:arcTo wR="1403544" hR="1403544" stAng="11077218" swAng="2299991"/>
            </a:path>
          </a:pathLst>
        </a:custGeom>
        <a:noFill/>
        <a:ln w="63500" cap="flat" cmpd="sng" algn="ctr">
          <a:solidFill>
            <a:scrgbClr r="0" g="0" b="0">
              <a:shade val="95000"/>
              <a:satMod val="105000"/>
            </a:scrgb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c6f91993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c6f91993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1058182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7758162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8887219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8420943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3057230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097872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40426565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3462943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421877641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6352927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87743721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27636573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46115414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84590032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86364738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90701545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6808500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64078560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8345262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3051503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4926961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5940251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c6f9199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c6f9199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65084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c6f9199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c6f9199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53279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c6f9199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c6f9199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56347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6757773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21969-FB30-554E-80CD-49F5E6657D6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10/28/20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C7D3C-22D2-7449-8935-5F36E89213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38425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21969-FB30-554E-80CD-49F5E6657D6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10/28/20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C7D3C-22D2-7449-8935-5F36E89213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7907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21969-FB30-554E-80CD-49F5E6657D6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10/28/20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C7D3C-22D2-7449-8935-5F36E89213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02282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21969-FB30-554E-80CD-49F5E6657D6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10/28/20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C7D3C-22D2-7449-8935-5F36E89213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89297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21969-FB30-554E-80CD-49F5E6657D6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10/28/20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C7D3C-22D2-7449-8935-5F36E89213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92290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21969-FB30-554E-80CD-49F5E6657D6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10/28/20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C7D3C-22D2-7449-8935-5F36E89213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85040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21969-FB30-554E-80CD-49F5E6657D6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10/28/20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C7D3C-22D2-7449-8935-5F36E89213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642151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21969-FB30-554E-80CD-49F5E6657D6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10/28/20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C7D3C-22D2-7449-8935-5F36E89213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27068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21969-FB30-554E-80CD-49F5E6657D6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10/28/20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C7D3C-22D2-7449-8935-5F36E89213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830700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80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80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21969-FB30-554E-80CD-49F5E6657D6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10/28/20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C7D3C-22D2-7449-8935-5F36E89213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69390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491022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21969-FB30-554E-80CD-49F5E6657D6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10/28/20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C7D3C-22D2-7449-8935-5F36E89213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00657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1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3.xml"/><Relationship Id="rId10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2" r:id="rId3"/>
    <p:sldLayoutId id="2147483653" r:id="rId4"/>
    <p:sldLayoutId id="2147483654" r:id="rId5"/>
    <p:sldLayoutId id="2147483656" r:id="rId6"/>
    <p:sldLayoutId id="2147483657" r:id="rId7"/>
    <p:sldLayoutId id="2147483672" r:id="rId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342900"/>
            <a:fld id="{65021969-FB30-554E-80CD-49F5E6657D6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342900"/>
              <a:t>10/28/20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342900"/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342900"/>
            <a:fld id="{713C7D3C-22D2-7449-8935-5F36E89213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342900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49596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3429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rachelbotsman/being-more-trustworthy-the-basics-6354e504917f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ryptomathic.com/news-events/blog/digital-authentication-the-basics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7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5OqgYSXWYQM?t=616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9.png"/><Relationship Id="rId5" Type="http://schemas.openxmlformats.org/officeDocument/2006/relationships/hyperlink" Target="https://ee.stanford.edu/~hellman/publications/24.pdf" TargetMode="Externa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hyperlink" Target="https://www.ted.com/talks/garrett_lisi_an_8_dimensional_model_of_the_universe?language=en#t-18804" TargetMode="External"/><Relationship Id="rId7" Type="http://schemas.openxmlformats.org/officeDocument/2006/relationships/hyperlink" Target="https://youtu.be/wfALJzn1hE8?t=88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hyperlink" Target="https://youtu.be/wfALJzn1hE8?t=24" TargetMode="External"/><Relationship Id="rId10" Type="http://schemas.openxmlformats.org/officeDocument/2006/relationships/image" Target="../media/image23.jpeg"/><Relationship Id="rId4" Type="http://schemas.openxmlformats.org/officeDocument/2006/relationships/image" Target="../media/image20.png"/><Relationship Id="rId9" Type="http://schemas.openxmlformats.org/officeDocument/2006/relationships/hyperlink" Target="http://aurellem.org/society-of-mind/" TargetMode="Externa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27.png"/><Relationship Id="rId3" Type="http://schemas.openxmlformats.org/officeDocument/2006/relationships/hyperlink" Target="https://youtu.be/zofMPB52Y3M?t=51" TargetMode="External"/><Relationship Id="rId7" Type="http://schemas.openxmlformats.org/officeDocument/2006/relationships/hyperlink" Target="https://en.wikipedia.org/wiki/Frank_Wilczek" TargetMode="External"/><Relationship Id="rId12" Type="http://schemas.openxmlformats.org/officeDocument/2006/relationships/hyperlink" Target="https://youtu.be/zofMPB52Y3M?t=386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hyperlink" Target="https://en.wikipedia.org/wiki/Strong_interaction" TargetMode="External"/><Relationship Id="rId5" Type="http://schemas.openxmlformats.org/officeDocument/2006/relationships/hyperlink" Target="https://youtu.be/zofMPB52Y3M?t=77" TargetMode="External"/><Relationship Id="rId10" Type="http://schemas.openxmlformats.org/officeDocument/2006/relationships/hyperlink" Target="https://en.wikipedia.org/wiki/Asymptotic_freedom" TargetMode="External"/><Relationship Id="rId4" Type="http://schemas.openxmlformats.org/officeDocument/2006/relationships/image" Target="../media/image24.png"/><Relationship Id="rId9" Type="http://schemas.openxmlformats.org/officeDocument/2006/relationships/hyperlink" Target="https://en.wikipedia.org/wiki/Nobel_Prize_in_Physics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3VQ382QG-y4?t=1305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3VQ382QG-y4?t=3180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hyperlink" Target="https://youtu.be/3VQ382QG-y4?t=3397" TargetMode="External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HXNhEYqFo0o?t=249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hyperlink" Target="https://lamport.azurewebsites.net/tla/tla.html" TargetMode="Externa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SEejivHRIbE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lamport.azurewebsites.net/tla/formal-methods-amazon.pdf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kAy-03hIfck?t=211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searchgate.net/figure/The-composition-and-structure-of-cybernetics_fig4_300131568" TargetMode="External"/><Relationship Id="rId7" Type="http://schemas.openxmlformats.org/officeDocument/2006/relationships/image" Target="../media/image42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jpeg"/><Relationship Id="rId5" Type="http://schemas.openxmlformats.org/officeDocument/2006/relationships/hyperlink" Target="https://www.google.com/url?sa=i&amp;url=https%3A%2F%2Fmitpress.mit.edu%2Fbooks%2Fnorbert-wiener-life-cybernetics&amp;psig=AOvVaw1W6e5KEkSRHLiaZyArevWg&amp;ust=1601323705224000&amp;source=images&amp;cd=vfe&amp;ved=0CAIQjRxqFwoTCNCf4eyRiuwCFQAAAAAdAAAAABAD" TargetMode="External"/><Relationship Id="rId4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hyperlink" Target="http://www.narberthpa.com/Bale/lsbale_dop/gbcatsbs.pdf" TargetMode="External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jpeg"/><Relationship Id="rId5" Type="http://schemas.openxmlformats.org/officeDocument/2006/relationships/hyperlink" Target="https://twitter.com/gregorybateson" TargetMode="External"/><Relationship Id="rId4" Type="http://schemas.openxmlformats.org/officeDocument/2006/relationships/image" Target="../media/image43.png"/><Relationship Id="rId9" Type="http://schemas.openxmlformats.org/officeDocument/2006/relationships/image" Target="../media/image47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hyperlink" Target="https://youtu.be/YVvUPQUjSNE" TargetMode="External"/><Relationship Id="rId18" Type="http://schemas.openxmlformats.org/officeDocument/2006/relationships/image" Target="../media/image54.png"/><Relationship Id="rId3" Type="http://schemas.openxmlformats.org/officeDocument/2006/relationships/hyperlink" Target="https://www.dna.caltech.edu/courses/cs191/paperscs191/turing.pdf" TargetMode="External"/><Relationship Id="rId7" Type="http://schemas.openxmlformats.org/officeDocument/2006/relationships/hyperlink" Target="https://www.cs.virginia.edu/~robins/Turing_Paper_1936.pdf" TargetMode="External"/><Relationship Id="rId12" Type="http://schemas.openxmlformats.org/officeDocument/2006/relationships/image" Target="../media/image51.jpeg"/><Relationship Id="rId17" Type="http://schemas.openxmlformats.org/officeDocument/2006/relationships/hyperlink" Target="https://youtu.be/Ya6R212zfG8" TargetMode="External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53.png"/><Relationship Id="rId20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mathtube.org/lecture/video/alan-turing-and-decision-problem" TargetMode="External"/><Relationship Id="rId11" Type="http://schemas.openxmlformats.org/officeDocument/2006/relationships/hyperlink" Target="https://id.wikipedia.org/wiki/The_Imitation_Game" TargetMode="External"/><Relationship Id="rId5" Type="http://schemas.openxmlformats.org/officeDocument/2006/relationships/hyperlink" Target="http://sitn.hms.harvard.edu/flash/2012/morphogenesis/" TargetMode="External"/><Relationship Id="rId15" Type="http://schemas.openxmlformats.org/officeDocument/2006/relationships/hyperlink" Target="https://www.youtube.com/watch?v=wr9PdRC22wY" TargetMode="External"/><Relationship Id="rId10" Type="http://schemas.openxmlformats.org/officeDocument/2006/relationships/image" Target="../media/image50.png"/><Relationship Id="rId19" Type="http://schemas.openxmlformats.org/officeDocument/2006/relationships/hyperlink" Target="https://www.youtube.com/watch?v=macM_MtS_w4" TargetMode="External"/><Relationship Id="rId4" Type="http://schemas.openxmlformats.org/officeDocument/2006/relationships/image" Target="../media/image48.png"/><Relationship Id="rId9" Type="http://schemas.openxmlformats.org/officeDocument/2006/relationships/hyperlink" Target="https://www.csee.umbc.edu/courses/471/papers/turing.pdf" TargetMode="External"/><Relationship Id="rId14" Type="http://schemas.openxmlformats.org/officeDocument/2006/relationships/image" Target="../media/image5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Turing_machine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Turing_machine" TargetMode="External"/><Relationship Id="rId7" Type="http://schemas.openxmlformats.org/officeDocument/2006/relationships/hyperlink" Target="https://en.wikipedia.org/wiki/Busy_beaver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jpeg"/><Relationship Id="rId4" Type="http://schemas.openxmlformats.org/officeDocument/2006/relationships/image" Target="../media/image57.jpe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hyperlink" Target="https://youtu.be/k9QYtbjzjAw?t=92" TargetMode="External"/><Relationship Id="rId7" Type="http://schemas.openxmlformats.org/officeDocument/2006/relationships/hyperlink" Target="http://www.englandlab.com/uploads/7/8/0/3/7803054/2013jcpsrep.pdf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hyperlink" Target="https://www.quantamagazine.org/a-new-thermodynamics-theory-of-the-origin-of-life-20140122/" TargetMode="External"/><Relationship Id="rId4" Type="http://schemas.openxmlformats.org/officeDocument/2006/relationships/image" Target="../media/image6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Feedback" TargetMode="External"/><Relationship Id="rId2" Type="http://schemas.openxmlformats.org/officeDocument/2006/relationships/hyperlink" Target="https://en.wikipedia.org/wiki/Homeostasis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Complex_system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hyperlink" Target="https://youtu.be/vMo9vlkJ3p4" TargetMode="External"/><Relationship Id="rId4" Type="http://schemas.openxmlformats.org/officeDocument/2006/relationships/image" Target="../media/image64.jpe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f1x9lgX8GaE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jpeg"/><Relationship Id="rId4" Type="http://schemas.openxmlformats.org/officeDocument/2006/relationships/image" Target="../media/image6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tiff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hyperlink" Target="https://youtu.be/_fA7vkVJhF8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hyperlink" Target="https://www.di.ens.fr/~cousot/publications.www/CousotCousot-POPL14-ACM-p2-3-2014.pdf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hyperlink" Target="https://arxiv.org/pdf/0903.0340.pdf" TargetMode="Externa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7.jpeg"/><Relationship Id="rId5" Type="http://schemas.openxmlformats.org/officeDocument/2006/relationships/hyperlink" Target="https://en.wikipedia.org/wiki/Rosetta_Stone" TargetMode="External"/><Relationship Id="rId4" Type="http://schemas.openxmlformats.org/officeDocument/2006/relationships/image" Target="../media/image76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.xml"/><Relationship Id="rId13" Type="http://schemas.openxmlformats.org/officeDocument/2006/relationships/hyperlink" Target="https://dzone.com/articles/learn-how-to-setup-a-cicd-pipeline-from-scratch" TargetMode="External"/><Relationship Id="rId3" Type="http://schemas.openxmlformats.org/officeDocument/2006/relationships/hyperlink" Target="https://en.wikipedia.org/wiki/Science_in_Action_(book)" TargetMode="External"/><Relationship Id="rId7" Type="http://schemas.openxmlformats.org/officeDocument/2006/relationships/diagramData" Target="../diagrams/data1.xml"/><Relationship Id="rId12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eg"/><Relationship Id="rId11" Type="http://schemas.microsoft.com/office/2007/relationships/diagramDrawing" Target="../diagrams/drawing1.xml"/><Relationship Id="rId5" Type="http://schemas.openxmlformats.org/officeDocument/2006/relationships/hyperlink" Target="https://en.wikipedia.org/wiki/Bruno_Latour" TargetMode="External"/><Relationship Id="rId15" Type="http://schemas.openxmlformats.org/officeDocument/2006/relationships/hyperlink" Target="https://www.amazon.com/Clockspeed-Winning-Industry-Temporary-Advantage-ebook/dp/B00692LQA6" TargetMode="External"/><Relationship Id="rId10" Type="http://schemas.openxmlformats.org/officeDocument/2006/relationships/diagramColors" Target="../diagrams/colors1.xml"/><Relationship Id="rId4" Type="http://schemas.openxmlformats.org/officeDocument/2006/relationships/image" Target="../media/image3.jpeg"/><Relationship Id="rId9" Type="http://schemas.openxmlformats.org/officeDocument/2006/relationships/diagramQuickStyle" Target="../diagrams/quickStyle1.xml"/><Relationship Id="rId1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79.png"/><Relationship Id="rId7" Type="http://schemas.openxmlformats.org/officeDocument/2006/relationships/image" Target="../media/image81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0.xml"/><Relationship Id="rId6" Type="http://schemas.openxmlformats.org/officeDocument/2006/relationships/hyperlink" Target="https://youtu.be/M_jchYsTZvM?t=218" TargetMode="External"/><Relationship Id="rId5" Type="http://schemas.openxmlformats.org/officeDocument/2006/relationships/image" Target="../media/image80.png"/><Relationship Id="rId4" Type="http://schemas.openxmlformats.org/officeDocument/2006/relationships/hyperlink" Target="https://youtu.be/HasvumXl_vE" TargetMode="Externa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hyperlink" Target="http://toyhouse.wiki:81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m/Clockspeed-Winning-Industry-Temporary-Advantage-ebook/dp/B00692LQA6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m/Clockspeed-Winning-Industry-Temporary-Advantage-ebook/dp/B00692LQA6" TargetMode="External"/><Relationship Id="rId7" Type="http://schemas.openxmlformats.org/officeDocument/2006/relationships/hyperlink" Target="https://www.researchgate.net/publication/40533831_Electrokinetic_Transport_of_DNA_in_Nanoslits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hyperlink" Target="https://www.researchgate.net/figure/1-The-double-helix-structure-of-DNA-It-is-constructed-of-four-different-building_fig1_40533831" TargetMode="External"/><Relationship Id="rId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hOfRN0KihOU?t=31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hyperlink" Target="https://www.google.com/url?sa=i&amp;url=https%3A%2F%2Fwww.youtube.com%2Fwatch%3Fv%3DJu2W3ESBpww&amp;psig=AOvVaw0IKeKgr2QGInGF5GWU6r5X&amp;ust=1601370074701000&amp;source=images&amp;cd=vfe&amp;ved=0CAIQjRxqFwoTCNi46cq-i-wCFQAAAAAdAAAAABAD" TargetMode="External"/><Relationship Id="rId3" Type="http://schemas.openxmlformats.org/officeDocument/2006/relationships/diagramLayout" Target="../diagrams/layout2.xml"/><Relationship Id="rId7" Type="http://schemas.openxmlformats.org/officeDocument/2006/relationships/image" Target="../media/image11.png"/><Relationship Id="rId12" Type="http://schemas.openxmlformats.org/officeDocument/2006/relationships/image" Target="../media/image13.jpe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11" Type="http://schemas.openxmlformats.org/officeDocument/2006/relationships/hyperlink" Target="https://www.google.com/url?sa=i&amp;url=https%3A%2F%2Fwww.sciencenews.org%2Farticle%2Fcrispr-spinoff-gene-editor-causes-unintended-typos-dna&amp;psig=AOvVaw2E3Lr6ci2OwNSWzatC7dqp&amp;ust=1601369995449000&amp;source=images&amp;cd=vfe&amp;ved=0CAIQjRxqFwoTCLiw96e-i-wCFQAAAAAdAAAAABAD" TargetMode="External"/><Relationship Id="rId5" Type="http://schemas.openxmlformats.org/officeDocument/2006/relationships/diagramColors" Target="../diagrams/colors2.xml"/><Relationship Id="rId15" Type="http://schemas.openxmlformats.org/officeDocument/2006/relationships/image" Target="../media/image15.png"/><Relationship Id="rId10" Type="http://schemas.openxmlformats.org/officeDocument/2006/relationships/image" Target="../media/image12.jpeg"/><Relationship Id="rId4" Type="http://schemas.openxmlformats.org/officeDocument/2006/relationships/diagramQuickStyle" Target="../diagrams/quickStyle2.xml"/><Relationship Id="rId9" Type="http://schemas.openxmlformats.org/officeDocument/2006/relationships/hyperlink" Target="https://www.google.com/url?sa=i&amp;url=https%3A%2F%2Fwww.alamy.com%2Findia-rajasthan-sheep-herders-image3804073.html&amp;psig=AOvVaw02QjwUbyDgKjx97SC4bpQw&amp;ust=1601369909285000&amp;source=images&amp;cd=vfe&amp;ved=0CAIQjRxqFwoTCNC2_Ii-i-wCFQAAAAAdAAAAABAD" TargetMode="External"/><Relationship Id="rId14" Type="http://schemas.openxmlformats.org/officeDocument/2006/relationships/image" Target="../media/image14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3344575"/>
            <a:ext cx="8520600" cy="132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Ben Koo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September </a:t>
            </a:r>
            <a:r>
              <a:rPr lang="en-US" dirty="0"/>
              <a:t>28</a:t>
            </a:r>
            <a:r>
              <a:rPr lang="en" dirty="0"/>
              <a:t>, 2020</a:t>
            </a:r>
            <a:endParaRPr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31BA9BE-0BD0-9944-816B-C750884918D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</a:t>
            </a:fld>
            <a:endParaRPr lang="e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778AC7B-051D-2B49-8909-49087DA0D0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1708" y="327923"/>
            <a:ext cx="8520600" cy="2469252"/>
          </a:xfrm>
        </p:spPr>
        <p:txBody>
          <a:bodyPr/>
          <a:lstStyle/>
          <a:p>
            <a:r>
              <a:rPr lang="zh-TW" altLang="en-US" sz="2400" dirty="0"/>
              <a:t>超越学科界限的认知基础</a:t>
            </a:r>
            <a:br>
              <a:rPr lang="zh-TW" altLang="en-US" sz="2400" dirty="0"/>
            </a:br>
            <a:r>
              <a:rPr lang="en-US" sz="2400" dirty="0"/>
              <a:t>Transdisciplinary Cognitive Foundation</a:t>
            </a:r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Complex Systems: </a:t>
            </a:r>
            <a:br>
              <a:rPr lang="en-US" sz="2400" dirty="0"/>
            </a:br>
            <a:r>
              <a:rPr lang="en-US" sz="2400" dirty="0"/>
              <a:t>from biology to math, physic, and society</a:t>
            </a:r>
            <a:br>
              <a:rPr lang="en-US" sz="2400" dirty="0"/>
            </a:br>
            <a:r>
              <a:rPr lang="en-US" sz="2400" dirty="0"/>
              <a:t>Week </a:t>
            </a:r>
            <a:r>
              <a:rPr lang="en-US" altLang="zh-CN" sz="2400" dirty="0"/>
              <a:t>3</a:t>
            </a:r>
            <a:endParaRPr lang="en-TW" sz="2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368545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Trust-worthy Name Space?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C23C8AD-B4F8-5447-BB2D-554C9103C2C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296CD2-05EE-5E4A-8453-E378EBA6C0EA}"/>
              </a:ext>
            </a:extLst>
          </p:cNvPr>
          <p:cNvSpPr txBox="1"/>
          <p:nvPr/>
        </p:nvSpPr>
        <p:spPr>
          <a:xfrm>
            <a:off x="1654457" y="4367574"/>
            <a:ext cx="4762522" cy="49244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r>
              <a:rPr lang="en-US" dirty="0">
                <a:hlinkClick r:id="rId3"/>
              </a:rPr>
              <a:t>Being More Trustworthy: The Basics</a:t>
            </a:r>
            <a:endParaRPr lang="en-US" dirty="0"/>
          </a:p>
          <a:p>
            <a:pPr algn="ctr"/>
            <a:r>
              <a:rPr lang="en-US" sz="1800" dirty="0"/>
              <a:t>			― </a:t>
            </a:r>
            <a:r>
              <a:rPr lang="en-US" dirty="0"/>
              <a:t>Rachel </a:t>
            </a:r>
            <a:r>
              <a:rPr lang="en-US" dirty="0" err="1"/>
              <a:t>Botsman</a:t>
            </a:r>
            <a:r>
              <a:rPr lang="en-US" dirty="0"/>
              <a:t>, Jan 14, 2019</a:t>
            </a:r>
            <a:endParaRPr kumimoji="0" lang="en-TW" sz="1800" b="0" i="0" u="none" strike="noStrike" cap="none" spc="0" normalizeH="0" baseline="0" dirty="0">
              <a:ln>
                <a:noFill/>
              </a:ln>
              <a:solidFill>
                <a:srgbClr val="AAFFEE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107CD5D1-15B9-C64F-ABE5-F8F98C4BE3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3218" y="1152854"/>
            <a:ext cx="4445000" cy="2565400"/>
          </a:xfrm>
          <a:prstGeom prst="rect">
            <a:avLst/>
          </a:prstGeom>
        </p:spPr>
      </p:pic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62B529AF-9F8B-EE4A-9EC0-5DD97DB2D63B}"/>
              </a:ext>
            </a:extLst>
          </p:cNvPr>
          <p:cNvSpPr txBox="1">
            <a:spLocks/>
          </p:cNvSpPr>
          <p:nvPr/>
        </p:nvSpPr>
        <p:spPr>
          <a:xfrm>
            <a:off x="239362" y="2150850"/>
            <a:ext cx="1573856" cy="8418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en-TW" sz="900" dirty="0"/>
              <a:t>Competence:</a:t>
            </a:r>
          </a:p>
          <a:p>
            <a:r>
              <a:rPr lang="en-TW" sz="900" dirty="0"/>
              <a:t> </a:t>
            </a:r>
            <a:r>
              <a:rPr lang="en-TW" sz="900" dirty="0">
                <a:solidFill>
                  <a:srgbClr val="FF0000"/>
                </a:solidFill>
              </a:rPr>
              <a:t>What </a:t>
            </a:r>
            <a:r>
              <a:rPr lang="en-TW" sz="900" dirty="0"/>
              <a:t>can you deliver?</a:t>
            </a:r>
          </a:p>
          <a:p>
            <a:endParaRPr lang="en-TW" sz="9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TW" sz="900" dirty="0"/>
              <a:t>Reliability: </a:t>
            </a:r>
          </a:p>
          <a:p>
            <a:r>
              <a:rPr lang="en-TW" sz="900" dirty="0">
                <a:solidFill>
                  <a:srgbClr val="FF0000"/>
                </a:solidFill>
              </a:rPr>
              <a:t> Success rate</a:t>
            </a:r>
            <a:r>
              <a:rPr lang="en-TW" sz="900" dirty="0"/>
              <a:t> of delivery?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13A974A-827C-8043-913D-39A756DD2A6B}"/>
              </a:ext>
            </a:extLst>
          </p:cNvPr>
          <p:cNvSpPr txBox="1">
            <a:spLocks/>
          </p:cNvSpPr>
          <p:nvPr/>
        </p:nvSpPr>
        <p:spPr>
          <a:xfrm>
            <a:off x="6707947" y="2150850"/>
            <a:ext cx="1573856" cy="8418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en-TW" sz="900" dirty="0"/>
              <a:t>Integirty:</a:t>
            </a:r>
          </a:p>
          <a:p>
            <a:r>
              <a:rPr lang="en-TW" sz="900" dirty="0"/>
              <a:t> </a:t>
            </a:r>
            <a:r>
              <a:rPr lang="en-TW" sz="900" dirty="0">
                <a:solidFill>
                  <a:srgbClr val="FF0000"/>
                </a:solidFill>
              </a:rPr>
              <a:t>Will you ever cheat me</a:t>
            </a:r>
            <a:r>
              <a:rPr lang="en-TW" sz="900" dirty="0"/>
              <a:t>?</a:t>
            </a:r>
          </a:p>
          <a:p>
            <a:endParaRPr lang="en-TW" sz="9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TW" sz="900" dirty="0"/>
              <a:t>Empathy: </a:t>
            </a:r>
          </a:p>
          <a:p>
            <a:r>
              <a:rPr lang="en-TW" sz="900" dirty="0">
                <a:solidFill>
                  <a:srgbClr val="FF0000"/>
                </a:solidFill>
              </a:rPr>
              <a:t> Are you on my side</a:t>
            </a:r>
            <a:r>
              <a:rPr lang="en-TW" sz="9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2626602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368545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Authenticated Name Space?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C23C8AD-B4F8-5447-BB2D-554C9103C2C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296CD2-05EE-5E4A-8453-E378EBA6C0EA}"/>
              </a:ext>
            </a:extLst>
          </p:cNvPr>
          <p:cNvSpPr txBox="1"/>
          <p:nvPr/>
        </p:nvSpPr>
        <p:spPr>
          <a:xfrm>
            <a:off x="758379" y="4399556"/>
            <a:ext cx="6554679" cy="5539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algn="ctr"/>
            <a:r>
              <a:rPr lang="en-US" sz="1800" dirty="0">
                <a:hlinkClick r:id="rId3"/>
              </a:rPr>
              <a:t>Digital Authentication - the basics</a:t>
            </a:r>
            <a:endParaRPr lang="en-US" sz="1800" dirty="0"/>
          </a:p>
          <a:p>
            <a:pPr algn="ctr"/>
            <a:r>
              <a:rPr lang="en-US" sz="1800" dirty="0"/>
              <a:t>			― </a:t>
            </a:r>
            <a:r>
              <a:rPr lang="en-US" dirty="0"/>
              <a:t>Dawn M. Turner (guest) on 01. August 2016</a:t>
            </a:r>
            <a:endParaRPr kumimoji="0" lang="en-TW" sz="1800" b="0" i="0" u="none" strike="noStrike" cap="none" spc="0" normalizeH="0" baseline="0" dirty="0">
              <a:ln>
                <a:noFill/>
              </a:ln>
              <a:solidFill>
                <a:srgbClr val="AAFFEE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pic>
        <p:nvPicPr>
          <p:cNvPr id="9" name="Picture 8">
            <a:hlinkClick r:id="rId3"/>
            <a:extLst>
              <a:ext uri="{FF2B5EF4-FFF2-40B4-BE49-F238E27FC236}">
                <a16:creationId xmlns:a16="http://schemas.microsoft.com/office/drawing/2014/main" id="{80D65D7E-FA5F-5E45-9C96-9F67960450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8378" y="1210345"/>
            <a:ext cx="5107243" cy="3109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2090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368545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Public-Private Key </a:t>
            </a:r>
            <a:r>
              <a:rPr lang="en" dirty="0" err="1"/>
              <a:t>NsM</a:t>
            </a:r>
            <a:r>
              <a:rPr lang="en" dirty="0"/>
              <a:t> Infrastructures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C23C8AD-B4F8-5447-BB2D-554C9103C2C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296CD2-05EE-5E4A-8453-E378EBA6C0EA}"/>
              </a:ext>
            </a:extLst>
          </p:cNvPr>
          <p:cNvSpPr txBox="1"/>
          <p:nvPr/>
        </p:nvSpPr>
        <p:spPr>
          <a:xfrm>
            <a:off x="3479002" y="4583018"/>
            <a:ext cx="3565079" cy="2769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algn="ctr"/>
            <a:r>
              <a:rPr lang="en-US" sz="1800" dirty="0">
                <a:hlinkClick r:id="rId3"/>
              </a:rPr>
              <a:t>What is Private Key Infrastructure?</a:t>
            </a:r>
            <a:endParaRPr lang="en-US" sz="1800" dirty="0"/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87A8C551-8A4A-C849-B389-3F4317A1CD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8510" y="1210345"/>
            <a:ext cx="4406064" cy="3148570"/>
          </a:xfrm>
          <a:prstGeom prst="rect">
            <a:avLst/>
          </a:prstGeom>
        </p:spPr>
      </p:pic>
      <p:pic>
        <p:nvPicPr>
          <p:cNvPr id="4" name="Picture 3">
            <a:hlinkClick r:id="rId5"/>
            <a:extLst>
              <a:ext uri="{FF2B5EF4-FFF2-40B4-BE49-F238E27FC236}">
                <a16:creationId xmlns:a16="http://schemas.microsoft.com/office/drawing/2014/main" id="{8946E981-FF6F-DC46-ACED-7C7A92A037E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1731" y="2373253"/>
            <a:ext cx="2609567" cy="125281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EE22927-782D-274B-BE6A-B6DE59AD74BA}"/>
              </a:ext>
            </a:extLst>
          </p:cNvPr>
          <p:cNvSpPr txBox="1"/>
          <p:nvPr/>
        </p:nvSpPr>
        <p:spPr>
          <a:xfrm>
            <a:off x="520356" y="1530189"/>
            <a:ext cx="21323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The paper that changed </a:t>
            </a:r>
          </a:p>
          <a:p>
            <a:pPr algn="ctr"/>
            <a:r>
              <a:rPr lang="en-US" dirty="0"/>
              <a:t>the direction of </a:t>
            </a:r>
            <a:r>
              <a:rPr lang="en-US" dirty="0" err="1"/>
              <a:t>NsM</a:t>
            </a:r>
            <a:r>
              <a:rPr lang="en-US" dirty="0"/>
              <a:t>!</a:t>
            </a:r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9697104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From Biology to Society of Mind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15" name="Picture 14">
            <a:hlinkClick r:id="rId3"/>
            <a:extLst>
              <a:ext uri="{FF2B5EF4-FFF2-40B4-BE49-F238E27FC236}">
                <a16:creationId xmlns:a16="http://schemas.microsoft.com/office/drawing/2014/main" id="{14E9766E-64A7-FC48-AC63-9301345515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692" y="1154872"/>
            <a:ext cx="4725651" cy="3184785"/>
          </a:xfrm>
          <a:prstGeom prst="rect">
            <a:avLst/>
          </a:prstGeom>
        </p:spPr>
      </p:pic>
      <p:pic>
        <p:nvPicPr>
          <p:cNvPr id="16" name="Picture 15">
            <a:hlinkClick r:id="rId5"/>
            <a:extLst>
              <a:ext uri="{FF2B5EF4-FFF2-40B4-BE49-F238E27FC236}">
                <a16:creationId xmlns:a16="http://schemas.microsoft.com/office/drawing/2014/main" id="{9516AE6D-A3F9-4F45-9262-1DBF8F8F0B9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62807" y="3162152"/>
            <a:ext cx="2666382" cy="1652951"/>
          </a:xfrm>
          <a:prstGeom prst="rect">
            <a:avLst/>
          </a:prstGeom>
        </p:spPr>
      </p:pic>
      <p:pic>
        <p:nvPicPr>
          <p:cNvPr id="17" name="Picture 16">
            <a:hlinkClick r:id="rId7"/>
            <a:extLst>
              <a:ext uri="{FF2B5EF4-FFF2-40B4-BE49-F238E27FC236}">
                <a16:creationId xmlns:a16="http://schemas.microsoft.com/office/drawing/2014/main" id="{8FDA1020-6374-9C41-A1FC-4588CC9A56A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464" y="2285999"/>
            <a:ext cx="2283741" cy="1415743"/>
          </a:xfrm>
          <a:prstGeom prst="rect">
            <a:avLst/>
          </a:prstGeom>
        </p:spPr>
      </p:pic>
      <p:pic>
        <p:nvPicPr>
          <p:cNvPr id="2" name="Picture 1">
            <a:hlinkClick r:id="rId9"/>
            <a:extLst>
              <a:ext uri="{FF2B5EF4-FFF2-40B4-BE49-F238E27FC236}">
                <a16:creationId xmlns:a16="http://schemas.microsoft.com/office/drawing/2014/main" id="{893F6E9F-E8CC-0A45-88FA-A4C039F7565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07918" y="1154872"/>
            <a:ext cx="2772679" cy="366023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01159B3-4D6E-8E41-B214-01D95C7B7618}"/>
              </a:ext>
            </a:extLst>
          </p:cNvPr>
          <p:cNvSpPr txBox="1"/>
          <p:nvPr/>
        </p:nvSpPr>
        <p:spPr>
          <a:xfrm>
            <a:off x="5963321" y="4821445"/>
            <a:ext cx="318067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Online book: </a:t>
            </a:r>
            <a:r>
              <a:rPr lang="en-US" sz="1100" dirty="0">
                <a:hlinkClick r:id="rId9"/>
              </a:rPr>
              <a:t>http://</a:t>
            </a:r>
            <a:r>
              <a:rPr lang="en-US" sz="1100" dirty="0" err="1">
                <a:hlinkClick r:id="rId9"/>
              </a:rPr>
              <a:t>aurellem.org</a:t>
            </a:r>
            <a:r>
              <a:rPr lang="en-US" sz="1100" dirty="0">
                <a:hlinkClick r:id="rId9"/>
              </a:rPr>
              <a:t>/society-of-mind/</a:t>
            </a:r>
            <a:endParaRPr lang="en-TW" sz="1100" dirty="0"/>
          </a:p>
        </p:txBody>
      </p:sp>
    </p:spTree>
    <p:extLst>
      <p:ext uri="{BB962C8B-B14F-4D97-AF65-F5344CB8AC3E}">
        <p14:creationId xmlns:p14="http://schemas.microsoft.com/office/powerpoint/2010/main" val="3407782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Pursuit of a Unified Representation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hlinkClick r:id="rId3"/>
            <a:extLst>
              <a:ext uri="{FF2B5EF4-FFF2-40B4-BE49-F238E27FC236}">
                <a16:creationId xmlns:a16="http://schemas.microsoft.com/office/drawing/2014/main" id="{88B69287-CC45-514F-9F29-95BE701993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2383" y="1106157"/>
            <a:ext cx="6239233" cy="3936444"/>
          </a:xfrm>
          <a:prstGeom prst="rect">
            <a:avLst/>
          </a:prstGeom>
        </p:spPr>
      </p:pic>
      <p:pic>
        <p:nvPicPr>
          <p:cNvPr id="8" name="Picture 7">
            <a:hlinkClick r:id="rId5"/>
            <a:extLst>
              <a:ext uri="{FF2B5EF4-FFF2-40B4-BE49-F238E27FC236}">
                <a16:creationId xmlns:a16="http://schemas.microsoft.com/office/drawing/2014/main" id="{E35FEC0D-4207-CE4B-91AE-F931C562F3C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44537" y="1106157"/>
            <a:ext cx="3394651" cy="2141746"/>
          </a:xfrm>
          <a:prstGeom prst="rect">
            <a:avLst/>
          </a:prstGeom>
        </p:spPr>
      </p:pic>
      <p:pic>
        <p:nvPicPr>
          <p:cNvPr id="10" name="Picture 9">
            <a:hlinkClick r:id="rId7"/>
            <a:extLst>
              <a:ext uri="{FF2B5EF4-FFF2-40B4-BE49-F238E27FC236}">
                <a16:creationId xmlns:a16="http://schemas.microsoft.com/office/drawing/2014/main" id="{72FCD673-FA3A-B347-BF37-F8A99DFBA71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8084" y="1106157"/>
            <a:ext cx="918615" cy="86774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3D1F378-4D6A-AD4C-9C60-678078EB115E}"/>
              </a:ext>
            </a:extLst>
          </p:cNvPr>
          <p:cNvSpPr txBox="1"/>
          <p:nvPr/>
        </p:nvSpPr>
        <p:spPr>
          <a:xfrm>
            <a:off x="160352" y="2062336"/>
            <a:ext cx="10126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/>
              <a:t>Prof. </a:t>
            </a:r>
            <a:r>
              <a:rPr lang="en-US" sz="600" dirty="0">
                <a:hlinkClick r:id="rId7"/>
              </a:rPr>
              <a:t>Frank </a:t>
            </a:r>
            <a:r>
              <a:rPr lang="en-US" sz="600" dirty="0" err="1">
                <a:hlinkClick r:id="rId7"/>
              </a:rPr>
              <a:t>Wilczek</a:t>
            </a:r>
            <a:r>
              <a:rPr lang="en-US" sz="600" dirty="0"/>
              <a:t> of MIT, the </a:t>
            </a:r>
            <a:r>
              <a:rPr lang="en-US" sz="600" dirty="0">
                <a:hlinkClick r:id="rId9" tooltip="Nobel Prize in Physics"/>
              </a:rPr>
              <a:t>Nobel Prize in Physics</a:t>
            </a:r>
            <a:r>
              <a:rPr lang="en-US" sz="600" dirty="0"/>
              <a:t> in 2004 "for the discovery of </a:t>
            </a:r>
            <a:r>
              <a:rPr lang="en-US" sz="600" dirty="0">
                <a:hlinkClick r:id="rId10" tooltip="Asymptotic freedom"/>
              </a:rPr>
              <a:t>asymptotic freedom</a:t>
            </a:r>
            <a:r>
              <a:rPr lang="en-US" sz="600" dirty="0"/>
              <a:t> in the theory of the </a:t>
            </a:r>
            <a:r>
              <a:rPr lang="en-US" sz="600" dirty="0">
                <a:hlinkClick r:id="rId11" tooltip="Strong interaction"/>
              </a:rPr>
              <a:t>strong interaction</a:t>
            </a:r>
            <a:r>
              <a:rPr lang="en-US" sz="600" dirty="0"/>
              <a:t>."</a:t>
            </a:r>
            <a:endParaRPr lang="en-TW" sz="600" dirty="0"/>
          </a:p>
        </p:txBody>
      </p:sp>
      <p:pic>
        <p:nvPicPr>
          <p:cNvPr id="13" name="Picture 12">
            <a:hlinkClick r:id="rId12"/>
            <a:extLst>
              <a:ext uri="{FF2B5EF4-FFF2-40B4-BE49-F238E27FC236}">
                <a16:creationId xmlns:a16="http://schemas.microsoft.com/office/drawing/2014/main" id="{A5338BB6-E7C8-1C4D-92E5-7F2260395509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8084" y="3169166"/>
            <a:ext cx="2570209" cy="1623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4014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E6B3-A81F-F84E-86BC-8A3056B31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Why are Names important?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B10A38-6131-7F4B-87C4-354F493B33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ECA53CB-84A9-384A-81E5-F397C097A1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TW" dirty="0"/>
              <a:t>A generic pool of conceptual handles for computation</a:t>
            </a:r>
          </a:p>
          <a:p>
            <a:r>
              <a:rPr lang="en-TW" dirty="0"/>
              <a:t>Some times it is better to keep all names (terms) neutral</a:t>
            </a:r>
          </a:p>
          <a:p>
            <a:r>
              <a:rPr lang="en-TW" dirty="0"/>
              <a:t>By assigning unique and countable names to a domain, it allows the naming systems to be reused or evolved for future use.</a:t>
            </a:r>
          </a:p>
          <a:p>
            <a:r>
              <a:rPr lang="en-TW" dirty="0"/>
              <a:t>Many of </a:t>
            </a:r>
            <a:r>
              <a:rPr lang="en-TW"/>
              <a:t>the maturely “named” computing</a:t>
            </a:r>
            <a:r>
              <a:rPr lang="en-TW" dirty="0"/>
              <a:t>/logical systems are universal</a:t>
            </a:r>
          </a:p>
          <a:p>
            <a:pPr lvl="1"/>
            <a:r>
              <a:rPr lang="en-TW" dirty="0"/>
              <a:t>They can be reused by many applications</a:t>
            </a:r>
          </a:p>
          <a:p>
            <a:pPr lvl="1"/>
            <a:r>
              <a:rPr lang="en-TW" dirty="0"/>
              <a:t>Logical Systems have been studied extensively, and may possess desirable properties</a:t>
            </a:r>
          </a:p>
          <a:p>
            <a:pPr lvl="2"/>
            <a:r>
              <a:rPr lang="en-TW" dirty="0"/>
              <a:t>Soundness and Completeness</a:t>
            </a:r>
          </a:p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40152580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Computable Logic and Types of “Birds”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E1ECE169-7E65-294C-9AD9-6CBDB60F78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4398" y="1017725"/>
            <a:ext cx="5855204" cy="3854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5248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Names of Birds (Functions)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15F9DD8E-1F8E-474E-82BE-4743D1626A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540" y="1911096"/>
            <a:ext cx="2844760" cy="1778508"/>
          </a:xfrm>
          <a:prstGeom prst="rect">
            <a:avLst/>
          </a:prstGeom>
        </p:spPr>
      </p:pic>
      <p:pic>
        <p:nvPicPr>
          <p:cNvPr id="4" name="Picture 3">
            <a:hlinkClick r:id="rId5"/>
            <a:extLst>
              <a:ext uri="{FF2B5EF4-FFF2-40B4-BE49-F238E27FC236}">
                <a16:creationId xmlns:a16="http://schemas.microsoft.com/office/drawing/2014/main" id="{0051E1AA-3069-684D-A580-D86F0B1555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90327" y="1243584"/>
            <a:ext cx="5741973" cy="3241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3831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E6B3-A81F-F84E-86BC-8A3056B31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Associating neutral names to ideas has utility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B10A38-6131-7F4B-87C4-354F493B33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ECA53CB-84A9-384A-81E5-F397C097A1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TW" sz="2800" dirty="0"/>
              <a:t>It is like telling mythological stories and using the names of characters to define concepts and ideas</a:t>
            </a:r>
          </a:p>
          <a:p>
            <a:r>
              <a:rPr lang="en-TW" sz="2800" dirty="0"/>
              <a:t>Assigning names to ideas: using name space to compress algorithmic (temporal) complexity</a:t>
            </a:r>
          </a:p>
          <a:p>
            <a:r>
              <a:rPr lang="en-TW" sz="2800" dirty="0"/>
              <a:t>Each story is a prototypical/idealized context that could be reused across many application areas</a:t>
            </a:r>
          </a:p>
          <a:p>
            <a:endParaRPr lang="en-TW" sz="2800" dirty="0"/>
          </a:p>
        </p:txBody>
      </p:sp>
    </p:spTree>
    <p:extLst>
      <p:ext uri="{BB962C8B-B14F-4D97-AF65-F5344CB8AC3E}">
        <p14:creationId xmlns:p14="http://schemas.microsoft.com/office/powerpoint/2010/main" val="1180545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Temporal Logic: assign names to Behavioral Properties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F2CBADE-922F-EF42-A5D8-40280A87A3A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 dirty="0"/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B4BC5D87-ADF2-6C44-8A6F-CB24F331F5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397" y="1273534"/>
            <a:ext cx="4216757" cy="347636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47A2A7A-C455-544C-B570-72349C968E34}"/>
              </a:ext>
            </a:extLst>
          </p:cNvPr>
          <p:cNvSpPr txBox="1"/>
          <p:nvPr/>
        </p:nvSpPr>
        <p:spPr>
          <a:xfrm>
            <a:off x="5605405" y="3177468"/>
            <a:ext cx="261807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W" dirty="0"/>
              <a:t>TLA+ (Temporal Logic in Action) provides a formal language and automated mechanism to assign names in algorithmically prescribed loopy or recursive structures.</a:t>
            </a:r>
          </a:p>
        </p:txBody>
      </p:sp>
      <p:pic>
        <p:nvPicPr>
          <p:cNvPr id="6" name="Picture 2">
            <a:hlinkClick r:id="rId5"/>
            <a:extLst>
              <a:ext uri="{FF2B5EF4-FFF2-40B4-BE49-F238E27FC236}">
                <a16:creationId xmlns:a16="http://schemas.microsoft.com/office/drawing/2014/main" id="{BF915900-E11F-094D-A58D-6DFBD9321C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20293" y="1273534"/>
            <a:ext cx="2486025" cy="1654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07428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xfrm>
            <a:off x="311698" y="172651"/>
            <a:ext cx="8520600" cy="572700"/>
          </a:xfrm>
          <a:prstGeom prst="rect">
            <a:avLst/>
          </a:prstGeom>
        </p:spPr>
        <p:txBody>
          <a:bodyPr>
            <a:no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Please just </a:t>
            </a:r>
            <a:r>
              <a:rPr lang="en-US" sz="1400" dirty="0">
                <a:solidFill>
                  <a:srgbClr val="FF0000"/>
                </a:solidFill>
              </a:rPr>
              <a:t>WATCH</a:t>
            </a:r>
            <a:r>
              <a:rPr lang="en-US" sz="1400" dirty="0">
                <a:solidFill>
                  <a:schemeClr val="tx1"/>
                </a:solidFill>
              </a:rPr>
              <a:t>, 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while asking yourself the following question: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Why matter rarely stay in liquid form, compared to solids and gases?</a:t>
            </a:r>
            <a:endParaRPr sz="1400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93C0F7-3984-1A42-AE03-1643B2BC5206}"/>
              </a:ext>
            </a:extLst>
          </p:cNvPr>
          <p:cNvSpPr txBox="1"/>
          <p:nvPr/>
        </p:nvSpPr>
        <p:spPr>
          <a:xfrm>
            <a:off x="569253" y="4853100"/>
            <a:ext cx="8005492" cy="2154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  <a:hlinkClick r:id="rId3"/>
              </a:rPr>
              <a:t>A National Geographic Film of life form animated in 6 minutes.</a:t>
            </a:r>
            <a:endParaRPr kumimoji="0" lang="en-TW" sz="1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pic>
        <p:nvPicPr>
          <p:cNvPr id="5" name="Picture 4">
            <a:hlinkClick r:id="rId3"/>
            <a:extLst>
              <a:ext uri="{FF2B5EF4-FFF2-40B4-BE49-F238E27FC236}">
                <a16:creationId xmlns:a16="http://schemas.microsoft.com/office/drawing/2014/main" id="{C68702C3-5674-B140-967F-9EA82C60854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07196" y="1044507"/>
            <a:ext cx="7329607" cy="3503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0452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TLA+ can help </a:t>
            </a:r>
            <a:r>
              <a:rPr lang="en-US">
                <a:solidFill>
                  <a:schemeClr val="tx1"/>
                </a:solidFill>
              </a:rPr>
              <a:t>analyzed System </a:t>
            </a:r>
            <a:r>
              <a:rPr lang="en-US" dirty="0">
                <a:solidFill>
                  <a:schemeClr val="tx1"/>
                </a:solidFill>
              </a:rPr>
              <a:t>Properties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F2CBADE-922F-EF42-A5D8-40280A87A3A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 dirty="0"/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EEFB6AA4-7379-6844-98E9-1E18D09E79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2659" y="1181495"/>
            <a:ext cx="6938682" cy="3317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6029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Biology and Physiology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95EF1FB3-5D27-A046-8972-147F660D2C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6368" y="1163317"/>
            <a:ext cx="5851263" cy="3755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9448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Industrial and World Dynamics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8613647-1A75-E04F-A8C0-3C9B3996FA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23" y="2068461"/>
            <a:ext cx="3607888" cy="248278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58E6B60-48BB-C042-A0C2-EF16C771613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52807" y="1616170"/>
            <a:ext cx="4463511" cy="317280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AFB2361-5F4F-2C45-85FC-0F662AAC16A7}"/>
              </a:ext>
            </a:extLst>
          </p:cNvPr>
          <p:cNvSpPr txBox="1"/>
          <p:nvPr/>
        </p:nvSpPr>
        <p:spPr>
          <a:xfrm>
            <a:off x="621792" y="1133856"/>
            <a:ext cx="45127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The World is made of three kinds of things:</a:t>
            </a:r>
          </a:p>
          <a:p>
            <a:r>
              <a:rPr lang="en-TW" dirty="0"/>
              <a:t>Stock, Flow, and State variables parameterized in time</a:t>
            </a:r>
          </a:p>
        </p:txBody>
      </p:sp>
    </p:spTree>
    <p:extLst>
      <p:ext uri="{BB962C8B-B14F-4D97-AF65-F5344CB8AC3E}">
        <p14:creationId xmlns:p14="http://schemas.microsoft.com/office/powerpoint/2010/main" val="37677911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Scales: In Physical and Social Systems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9EA93A6-1FF7-584C-B713-561098D7DF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8190" y="1017723"/>
            <a:ext cx="2414921" cy="366567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F65E520-30E5-1649-AE47-BCB696CF1B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0381" y="1032798"/>
            <a:ext cx="2423488" cy="366567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0A4D9F6-CFAF-384C-A40A-2133673202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220" y="1017724"/>
            <a:ext cx="2448701" cy="3665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3789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Cybernetics: Communication and Control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1026" name="Picture 2" descr="The composition and structure of cybernetics | Download Scientific Diagram">
            <a:hlinkClick r:id="rId3"/>
            <a:extLst>
              <a:ext uri="{FF2B5EF4-FFF2-40B4-BE49-F238E27FC236}">
                <a16:creationId xmlns:a16="http://schemas.microsoft.com/office/drawing/2014/main" id="{5CEB654A-C528-9449-A4EF-FD2B90FBB7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40093" y="1108129"/>
            <a:ext cx="4263813" cy="3441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Norbert Wiener—A Life in Cybernetics | The MIT Press">
            <a:hlinkClick r:id="rId5"/>
            <a:extLst>
              <a:ext uri="{FF2B5EF4-FFF2-40B4-BE49-F238E27FC236}">
                <a16:creationId xmlns:a16="http://schemas.microsoft.com/office/drawing/2014/main" id="{7996E328-03D9-3246-992E-27458CFD91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66487" y="1568557"/>
            <a:ext cx="1797803" cy="2696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A0AFBAB7-C504-5F4E-A0CC-F03E9F3464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1700" y="1568557"/>
            <a:ext cx="1718733" cy="2696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39301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Cybernetics and the Social Behavioral Science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F488C54D-46D8-4845-9A2A-A88B447356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3771" y="1650570"/>
            <a:ext cx="4777613" cy="2138188"/>
          </a:xfrm>
          <a:prstGeom prst="rect">
            <a:avLst/>
          </a:prstGeom>
        </p:spPr>
      </p:pic>
      <p:pic>
        <p:nvPicPr>
          <p:cNvPr id="2050" name="Picture 2" descr="Gregory Bateson (@GregoryBateson) | Twitter">
            <a:hlinkClick r:id="rId5"/>
            <a:extLst>
              <a:ext uri="{FF2B5EF4-FFF2-40B4-BE49-F238E27FC236}">
                <a16:creationId xmlns:a16="http://schemas.microsoft.com/office/drawing/2014/main" id="{26A2B17E-6D6D-0B45-9BFC-0CEC3D24C1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9450" y="1349929"/>
            <a:ext cx="1292532" cy="1292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248C88F-B60F-3E41-81A4-DEC33D9AC80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7873" y="2803712"/>
            <a:ext cx="1294109" cy="19700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DF17394-12EB-FF4E-88C2-86CAC9B977D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65451" y="1349929"/>
            <a:ext cx="2187079" cy="332950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A8FAF46-B96A-BF47-A6BD-7E82F947C81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56417" y="3285568"/>
            <a:ext cx="1205145" cy="1857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8229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Alan Turing’s Papers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CE389DC1-1371-9241-BB62-2FEE7EF82EF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57015" y="1062345"/>
            <a:ext cx="2420409" cy="194406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6F87C81-A684-354F-9540-504D4D9D49B6}"/>
              </a:ext>
            </a:extLst>
          </p:cNvPr>
          <p:cNvSpPr txBox="1"/>
          <p:nvPr/>
        </p:nvSpPr>
        <p:spPr>
          <a:xfrm>
            <a:off x="3489653" y="2996531"/>
            <a:ext cx="235513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hlinkClick r:id="rId5"/>
              </a:rPr>
              <a:t>http://</a:t>
            </a:r>
            <a:r>
              <a:rPr lang="en-US" sz="700" dirty="0" err="1">
                <a:hlinkClick r:id="rId5"/>
              </a:rPr>
              <a:t>sitn.hms.harvard.edu</a:t>
            </a:r>
            <a:r>
              <a:rPr lang="en-US" sz="700" dirty="0">
                <a:hlinkClick r:id="rId5"/>
              </a:rPr>
              <a:t>/flash/2012/morphogenesis/</a:t>
            </a:r>
            <a:endParaRPr lang="en-TW" sz="7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30CDB9-1F0D-0F48-A7CC-75B578E51481}"/>
              </a:ext>
            </a:extLst>
          </p:cNvPr>
          <p:cNvSpPr txBox="1"/>
          <p:nvPr/>
        </p:nvSpPr>
        <p:spPr>
          <a:xfrm>
            <a:off x="377326" y="3484281"/>
            <a:ext cx="307968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hlinkClick r:id="rId6"/>
              </a:rPr>
              <a:t>https://</a:t>
            </a:r>
            <a:r>
              <a:rPr lang="en-US" sz="700" dirty="0" err="1">
                <a:hlinkClick r:id="rId6"/>
              </a:rPr>
              <a:t>www.mathtube.org</a:t>
            </a:r>
            <a:r>
              <a:rPr lang="en-US" sz="700" dirty="0">
                <a:hlinkClick r:id="rId6"/>
              </a:rPr>
              <a:t>/lecture/video/</a:t>
            </a:r>
            <a:r>
              <a:rPr lang="en-US" sz="700" dirty="0" err="1">
                <a:hlinkClick r:id="rId6"/>
              </a:rPr>
              <a:t>alan</a:t>
            </a:r>
            <a:r>
              <a:rPr lang="en-US" sz="700" dirty="0">
                <a:hlinkClick r:id="rId6"/>
              </a:rPr>
              <a:t>-</a:t>
            </a:r>
            <a:r>
              <a:rPr lang="en-US" sz="700" dirty="0" err="1">
                <a:hlinkClick r:id="rId6"/>
              </a:rPr>
              <a:t>turing</a:t>
            </a:r>
            <a:r>
              <a:rPr lang="en-US" sz="700" dirty="0">
                <a:hlinkClick r:id="rId6"/>
              </a:rPr>
              <a:t>-and-decision-problem</a:t>
            </a:r>
            <a:endParaRPr lang="en-TW" sz="700" dirty="0"/>
          </a:p>
        </p:txBody>
      </p:sp>
      <p:pic>
        <p:nvPicPr>
          <p:cNvPr id="10" name="Picture 9">
            <a:hlinkClick r:id="rId7"/>
            <a:extLst>
              <a:ext uri="{FF2B5EF4-FFF2-40B4-BE49-F238E27FC236}">
                <a16:creationId xmlns:a16="http://schemas.microsoft.com/office/drawing/2014/main" id="{1A3F4CB8-5D21-134A-BD28-5559F38828A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4458" y="1162373"/>
            <a:ext cx="2845427" cy="2277288"/>
          </a:xfrm>
          <a:prstGeom prst="rect">
            <a:avLst/>
          </a:prstGeom>
        </p:spPr>
      </p:pic>
      <p:pic>
        <p:nvPicPr>
          <p:cNvPr id="2" name="Picture 1">
            <a:hlinkClick r:id="rId9"/>
            <a:extLst>
              <a:ext uri="{FF2B5EF4-FFF2-40B4-BE49-F238E27FC236}">
                <a16:creationId xmlns:a16="http://schemas.microsoft.com/office/drawing/2014/main" id="{8D7A042A-E845-8847-93D9-E889A0D26886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77424" y="1162373"/>
            <a:ext cx="3122939" cy="181233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8831A52-1888-DB45-9E9E-800843BA3710}"/>
              </a:ext>
            </a:extLst>
          </p:cNvPr>
          <p:cNvSpPr txBox="1"/>
          <p:nvPr/>
        </p:nvSpPr>
        <p:spPr>
          <a:xfrm>
            <a:off x="6261327" y="3005576"/>
            <a:ext cx="249940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hlinkClick r:id="rId9"/>
              </a:rPr>
              <a:t>https://</a:t>
            </a:r>
            <a:r>
              <a:rPr lang="en-US" sz="700" dirty="0" err="1">
                <a:hlinkClick r:id="rId9"/>
              </a:rPr>
              <a:t>www.csee.umbc.edu</a:t>
            </a:r>
            <a:r>
              <a:rPr lang="en-US" sz="700" dirty="0">
                <a:hlinkClick r:id="rId9"/>
              </a:rPr>
              <a:t>/courses/471/papers/</a:t>
            </a:r>
            <a:r>
              <a:rPr lang="en-US" sz="700" dirty="0" err="1">
                <a:hlinkClick r:id="rId9"/>
              </a:rPr>
              <a:t>turing.pdf</a:t>
            </a:r>
            <a:endParaRPr lang="en-TW" sz="700" dirty="0"/>
          </a:p>
        </p:txBody>
      </p:sp>
      <p:pic>
        <p:nvPicPr>
          <p:cNvPr id="4" name="Picture 3">
            <a:hlinkClick r:id="rId11"/>
            <a:extLst>
              <a:ext uri="{FF2B5EF4-FFF2-40B4-BE49-F238E27FC236}">
                <a16:creationId xmlns:a16="http://schemas.microsoft.com/office/drawing/2014/main" id="{D8F15178-4C5F-8143-A5F6-98AE84CEE10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84404" y="3344983"/>
            <a:ext cx="1108978" cy="1645722"/>
          </a:xfrm>
          <a:prstGeom prst="rect">
            <a:avLst/>
          </a:prstGeom>
        </p:spPr>
      </p:pic>
      <p:pic>
        <p:nvPicPr>
          <p:cNvPr id="5" name="Picture 4">
            <a:hlinkClick r:id="rId13"/>
            <a:extLst>
              <a:ext uri="{FF2B5EF4-FFF2-40B4-BE49-F238E27FC236}">
                <a16:creationId xmlns:a16="http://schemas.microsoft.com/office/drawing/2014/main" id="{00555AA2-FE0A-7044-A099-EEF6E0219E4E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3631" y="3512629"/>
            <a:ext cx="2127176" cy="1379286"/>
          </a:xfrm>
          <a:prstGeom prst="rect">
            <a:avLst/>
          </a:prstGeom>
        </p:spPr>
      </p:pic>
      <p:pic>
        <p:nvPicPr>
          <p:cNvPr id="6" name="Picture 5">
            <a:hlinkClick r:id="rId15"/>
            <a:extLst>
              <a:ext uri="{FF2B5EF4-FFF2-40B4-BE49-F238E27FC236}">
                <a16:creationId xmlns:a16="http://schemas.microsoft.com/office/drawing/2014/main" id="{D99B2725-72EE-F446-8F55-972DED40F8A2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14389" y="3880265"/>
            <a:ext cx="993216" cy="644013"/>
          </a:xfrm>
          <a:prstGeom prst="rect">
            <a:avLst/>
          </a:prstGeom>
        </p:spPr>
      </p:pic>
      <p:pic>
        <p:nvPicPr>
          <p:cNvPr id="12" name="Picture 11">
            <a:hlinkClick r:id="rId17"/>
            <a:extLst>
              <a:ext uri="{FF2B5EF4-FFF2-40B4-BE49-F238E27FC236}">
                <a16:creationId xmlns:a16="http://schemas.microsoft.com/office/drawing/2014/main" id="{549586DC-0DCC-7245-814C-9A885A8A39E4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3107023" y="3880265"/>
            <a:ext cx="993216" cy="644013"/>
          </a:xfrm>
          <a:prstGeom prst="rect">
            <a:avLst/>
          </a:prstGeom>
        </p:spPr>
      </p:pic>
      <p:pic>
        <p:nvPicPr>
          <p:cNvPr id="13" name="Picture 12">
            <a:hlinkClick r:id="rId19"/>
            <a:extLst>
              <a:ext uri="{FF2B5EF4-FFF2-40B4-BE49-F238E27FC236}">
                <a16:creationId xmlns:a16="http://schemas.microsoft.com/office/drawing/2014/main" id="{6DB48BFA-DA4C-E748-9445-07AC06D62DEC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5947" y="3728956"/>
            <a:ext cx="1982446" cy="1285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9682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Hierarchy of Complexity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4098" name="Picture 2">
            <a:hlinkClick r:id="rId3"/>
            <a:extLst>
              <a:ext uri="{FF2B5EF4-FFF2-40B4-BE49-F238E27FC236}">
                <a16:creationId xmlns:a16="http://schemas.microsoft.com/office/drawing/2014/main" id="{948C2C14-6F8D-DE48-9DAC-6466F93610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04174" y="1191013"/>
            <a:ext cx="4335652" cy="3251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DCBBDC1-99E1-154A-93F9-301B32B28F3C}"/>
              </a:ext>
            </a:extLst>
          </p:cNvPr>
          <p:cNvSpPr txBox="1"/>
          <p:nvPr/>
        </p:nvSpPr>
        <p:spPr>
          <a:xfrm>
            <a:off x="2268200" y="4616040"/>
            <a:ext cx="49103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dirty="0">
                <a:hlinkClick r:id="rId3"/>
              </a:rPr>
              <a:t>Image Source: https://en.wikipedia.org/wiki/Turing_machine</a:t>
            </a:r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7043735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An example of Automaton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CBBDC1-99E1-154A-93F9-301B32B28F3C}"/>
              </a:ext>
            </a:extLst>
          </p:cNvPr>
          <p:cNvSpPr txBox="1"/>
          <p:nvPr/>
        </p:nvSpPr>
        <p:spPr>
          <a:xfrm>
            <a:off x="2268200" y="4616040"/>
            <a:ext cx="49103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dirty="0">
                <a:hlinkClick r:id="rId3"/>
              </a:rPr>
              <a:t>Image Source: https://en.wikipedia.org/wiki/Turing_machine</a:t>
            </a:r>
            <a:endParaRPr lang="en-TW" dirty="0"/>
          </a:p>
        </p:txBody>
      </p:sp>
      <p:pic>
        <p:nvPicPr>
          <p:cNvPr id="5121" name="Picture 1">
            <a:extLst>
              <a:ext uri="{FF2B5EF4-FFF2-40B4-BE49-F238E27FC236}">
                <a16:creationId xmlns:a16="http://schemas.microsoft.com/office/drawing/2014/main" id="{FA51C876-2778-0C4D-A6EB-E047D9AAA7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57405" y="1247614"/>
            <a:ext cx="4829189" cy="2951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1D04C8E5-F593-4A4A-9557-6024B13AE7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19993" y="2228001"/>
            <a:ext cx="2131877" cy="993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51642D7-F01C-3943-AF57-FBDEED2370E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129" y="3167434"/>
            <a:ext cx="2002726" cy="94831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795CD14-AF34-254C-809E-FE5EDC89413B}"/>
              </a:ext>
            </a:extLst>
          </p:cNvPr>
          <p:cNvSpPr txBox="1"/>
          <p:nvPr/>
        </p:nvSpPr>
        <p:spPr>
          <a:xfrm>
            <a:off x="40961" y="2200177"/>
            <a:ext cx="210506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/>
              <a:t>The state bounds of </a:t>
            </a:r>
          </a:p>
          <a:p>
            <a:pPr algn="ctr"/>
            <a:r>
              <a:rPr lang="en-TW" dirty="0"/>
              <a:t>busy beaver</a:t>
            </a:r>
          </a:p>
          <a:p>
            <a:pPr algn="ctr"/>
            <a:r>
              <a:rPr lang="en-US" dirty="0"/>
              <a:t>(</a:t>
            </a:r>
            <a:r>
              <a:rPr lang="en-US" dirty="0">
                <a:hlinkClick r:id="rId7"/>
              </a:rPr>
              <a:t>a</a:t>
            </a:r>
            <a:r>
              <a:rPr lang="en-TW" dirty="0">
                <a:hlinkClick r:id="rId7"/>
              </a:rPr>
              <a:t>ccording to Wikipedia</a:t>
            </a:r>
            <a:r>
              <a:rPr lang="en-TW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4023594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Non-Equilibrium Thermodynamics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hlinkClick r:id="rId3"/>
            <a:extLst>
              <a:ext uri="{FF2B5EF4-FFF2-40B4-BE49-F238E27FC236}">
                <a16:creationId xmlns:a16="http://schemas.microsoft.com/office/drawing/2014/main" id="{13DF9114-B8C2-934C-B252-4E97D91C82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221" y="1678487"/>
            <a:ext cx="5221592" cy="3385742"/>
          </a:xfrm>
          <a:prstGeom prst="rect">
            <a:avLst/>
          </a:prstGeom>
        </p:spPr>
      </p:pic>
      <p:pic>
        <p:nvPicPr>
          <p:cNvPr id="6" name="Picture 5">
            <a:hlinkClick r:id="rId5"/>
            <a:extLst>
              <a:ext uri="{FF2B5EF4-FFF2-40B4-BE49-F238E27FC236}">
                <a16:creationId xmlns:a16="http://schemas.microsoft.com/office/drawing/2014/main" id="{3A54257E-9AFE-9E45-B8FD-B742D5A6DB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42109" y="1099722"/>
            <a:ext cx="4540409" cy="2944055"/>
          </a:xfrm>
          <a:prstGeom prst="rect">
            <a:avLst/>
          </a:prstGeom>
        </p:spPr>
      </p:pic>
      <p:pic>
        <p:nvPicPr>
          <p:cNvPr id="7" name="Picture 6">
            <a:hlinkClick r:id="rId7"/>
            <a:extLst>
              <a:ext uri="{FF2B5EF4-FFF2-40B4-BE49-F238E27FC236}">
                <a16:creationId xmlns:a16="http://schemas.microsoft.com/office/drawing/2014/main" id="{F0CCC34D-45A0-B641-9350-72A6FA07B4D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22883" y="3574472"/>
            <a:ext cx="2709417" cy="1317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9524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E6B3-A81F-F84E-86BC-8A3056B31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Glossary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09A32-45CB-F149-A5F1-EFB01EFC5F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090895" cy="3416400"/>
          </a:xfrm>
        </p:spPr>
        <p:txBody>
          <a:bodyPr/>
          <a:lstStyle/>
          <a:p>
            <a:r>
              <a:rPr lang="en-US" dirty="0"/>
              <a:t>Terms related to Biology, Math, Physics, Society (Complex Systems):</a:t>
            </a:r>
          </a:p>
          <a:p>
            <a:pPr lvl="1"/>
            <a:r>
              <a:rPr lang="en-US" dirty="0"/>
              <a:t>Homeostasis</a:t>
            </a:r>
            <a:r>
              <a:rPr lang="en-US" altLang="zh-CN" dirty="0"/>
              <a:t>/</a:t>
            </a:r>
            <a:r>
              <a:rPr lang="zh-TW" altLang="en-US" dirty="0"/>
              <a:t>体内平衡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a steady state maintained by living system.  (Wikipedia)</a:t>
            </a:r>
            <a:endParaRPr lang="en-US" dirty="0"/>
          </a:p>
          <a:p>
            <a:pPr lvl="1"/>
            <a:r>
              <a:rPr lang="en-US" dirty="0"/>
              <a:t>Closed Loop/Feedback Loop</a:t>
            </a:r>
            <a:r>
              <a:rPr lang="en-US" altLang="zh-CN" dirty="0"/>
              <a:t>: </a:t>
            </a:r>
            <a:r>
              <a:rPr lang="en-US" dirty="0">
                <a:hlinkClick r:id="rId3"/>
              </a:rPr>
              <a:t>a recursive structure that feed information back to itself.</a:t>
            </a:r>
            <a:r>
              <a:rPr lang="zh-CN" altLang="en-US" dirty="0">
                <a:hlinkClick r:id="rId3"/>
              </a:rPr>
              <a:t> </a:t>
            </a:r>
            <a:endParaRPr lang="en-US" dirty="0"/>
          </a:p>
          <a:p>
            <a:pPr lvl="1"/>
            <a:r>
              <a:rPr lang="en-US" dirty="0"/>
              <a:t>Complex Systems : </a:t>
            </a:r>
            <a:r>
              <a:rPr lang="en-US" dirty="0">
                <a:hlinkClick r:id="rId4"/>
              </a:rPr>
              <a:t>Systems that exhibit properties, such as spontaneous order, homeostasis, feedback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Complex System related Ideas:</a:t>
            </a:r>
          </a:p>
          <a:p>
            <a:pPr lvl="1"/>
            <a:r>
              <a:rPr lang="en-US" dirty="0"/>
              <a:t>Cybernetics: The Theory and Practice of Control and Communication.</a:t>
            </a:r>
          </a:p>
          <a:p>
            <a:pPr lvl="1"/>
            <a:r>
              <a:rPr lang="en-US" dirty="0"/>
              <a:t>System properties: Correctness = Liveness * Safety, Trust-worthy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B10A38-6131-7F4B-87C4-354F493B33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7452314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Book of Why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DAF6B27-9574-824C-8804-DCB8B06B59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5498" y="1017725"/>
            <a:ext cx="2480554" cy="3851792"/>
          </a:xfrm>
          <a:prstGeom prst="rect">
            <a:avLst/>
          </a:prstGeom>
          <a:ln w="25400">
            <a:solidFill>
              <a:schemeClr val="tx1"/>
            </a:solidFill>
          </a:ln>
          <a:effectLst>
            <a:softEdge rad="381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8D4AB2D-19FE-8E44-A72B-CC5834FA46C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1700" y="1027583"/>
            <a:ext cx="2898843" cy="3841934"/>
          </a:xfrm>
          <a:prstGeom prst="rect">
            <a:avLst/>
          </a:prstGeom>
        </p:spPr>
      </p:pic>
      <p:pic>
        <p:nvPicPr>
          <p:cNvPr id="8" name="Picture 7">
            <a:hlinkClick r:id="rId5"/>
            <a:extLst>
              <a:ext uri="{FF2B5EF4-FFF2-40B4-BE49-F238E27FC236}">
                <a16:creationId xmlns:a16="http://schemas.microsoft.com/office/drawing/2014/main" id="{9981EFB8-2EB9-8746-8F05-E3622EA3813F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981"/>
          <a:stretch/>
        </p:blipFill>
        <p:spPr>
          <a:xfrm>
            <a:off x="2690138" y="3970393"/>
            <a:ext cx="880329" cy="100162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8D8285A-5FCE-0449-92C9-AA44B45DA1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92713" y="844698"/>
            <a:ext cx="3004542" cy="4024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1470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E6B3-A81F-F84E-86BC-8A3056B31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What, How and Why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09A32-45CB-F149-A5F1-EFB01EFC5F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090895" cy="3416400"/>
          </a:xfrm>
        </p:spPr>
        <p:txBody>
          <a:bodyPr/>
          <a:lstStyle/>
          <a:p>
            <a:r>
              <a:rPr lang="en-US" b="1" dirty="0"/>
              <a:t>What/Association</a:t>
            </a:r>
            <a:r>
              <a:rPr lang="en-US" dirty="0"/>
              <a:t> marks data content (Hyperlink in URL)</a:t>
            </a:r>
          </a:p>
          <a:p>
            <a:endParaRPr lang="en-US" dirty="0"/>
          </a:p>
          <a:p>
            <a:r>
              <a:rPr lang="en-US" b="1" dirty="0"/>
              <a:t>How/Intervention</a:t>
            </a:r>
            <a:r>
              <a:rPr lang="en-US" dirty="0"/>
              <a:t> demonstrates active intent (human free will)</a:t>
            </a:r>
          </a:p>
          <a:p>
            <a:endParaRPr lang="en-US" dirty="0"/>
          </a:p>
          <a:p>
            <a:r>
              <a:rPr lang="en-US" b="1" dirty="0"/>
              <a:t>Why/Counterfactuals</a:t>
            </a:r>
            <a:r>
              <a:rPr lang="en-US" dirty="0"/>
              <a:t> checks on associations by breaking symmetry</a:t>
            </a:r>
          </a:p>
          <a:p>
            <a:pPr lvl="1"/>
            <a:r>
              <a:rPr lang="en-US" dirty="0"/>
              <a:t>Branching on the assumptions/contextual groundings </a:t>
            </a:r>
          </a:p>
          <a:p>
            <a:pPr marL="114300" indent="0">
              <a:buNone/>
            </a:pPr>
            <a:endParaRPr lang="en-US" dirty="0"/>
          </a:p>
          <a:p>
            <a:r>
              <a:rPr lang="en-US" dirty="0"/>
              <a:t>It is the simplicity of data types (associations) that enables scale</a:t>
            </a:r>
          </a:p>
          <a:p>
            <a:pPr lvl="1"/>
            <a:r>
              <a:rPr lang="en-US" dirty="0"/>
              <a:t>All data types share the </a:t>
            </a:r>
            <a:r>
              <a:rPr lang="en-US" b="1" dirty="0">
                <a:solidFill>
                  <a:srgbClr val="FF0000"/>
                </a:solidFill>
              </a:rPr>
              <a:t>same basic type </a:t>
            </a:r>
            <a:r>
              <a:rPr lang="en-US" dirty="0"/>
              <a:t>(association/arrow/label/named object)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B10A38-6131-7F4B-87C4-354F493B33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31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7974866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Universal Structure in </a:t>
            </a:r>
            <a:r>
              <a:rPr lang="en-TW" dirty="0">
                <a:solidFill>
                  <a:schemeClr val="tx1"/>
                </a:solidFill>
              </a:rPr>
              <a:t>𝜆-</a:t>
            </a:r>
            <a:r>
              <a:rPr lang="en-US" dirty="0">
                <a:solidFill>
                  <a:schemeClr val="tx1"/>
                </a:solidFill>
              </a:rPr>
              <a:t>Calculus Form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C534F2-2E5A-AA4F-8E22-8F528D92AFFD}"/>
              </a:ext>
            </a:extLst>
          </p:cNvPr>
          <p:cNvSpPr txBox="1"/>
          <p:nvPr/>
        </p:nvSpPr>
        <p:spPr>
          <a:xfrm>
            <a:off x="1048439" y="2569800"/>
            <a:ext cx="70471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set of rules can be used recursively to generate an infinite amount of expressions.</a:t>
            </a:r>
            <a:endParaRPr lang="en-TW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AA76C1-F347-5346-9735-2B636D3EC169}"/>
              </a:ext>
            </a:extLst>
          </p:cNvPr>
          <p:cNvSpPr txBox="1"/>
          <p:nvPr/>
        </p:nvSpPr>
        <p:spPr>
          <a:xfrm>
            <a:off x="777239" y="1426464"/>
            <a:ext cx="8111807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W" dirty="0"/>
              <a:t>Expression := Contextualized Data 	(* Known interpretation results, no computation *)</a:t>
            </a:r>
          </a:p>
          <a:p>
            <a:r>
              <a:rPr lang="en-TW" dirty="0"/>
              <a:t>	    | Goal_Exp Criteria_Exp 	(* Timeless and Time-based expressions *)</a:t>
            </a:r>
          </a:p>
          <a:p>
            <a:r>
              <a:rPr lang="en-TW" dirty="0"/>
              <a:t>	    | </a:t>
            </a:r>
            <a:r>
              <a:rPr lang="en-TW" sz="2000" dirty="0"/>
              <a:t>𝜆</a:t>
            </a:r>
            <a:r>
              <a:rPr lang="en-TW" dirty="0"/>
              <a:t> Input Output_Exp(Input)        (* A Computing Process *)</a:t>
            </a:r>
          </a:p>
          <a:p>
            <a:r>
              <a:rPr lang="en-TW" dirty="0"/>
              <a:t>	    | ( Exception_Handling )	(* Stated boundary conditions/Exceptions *)</a:t>
            </a:r>
          </a:p>
        </p:txBody>
      </p:sp>
      <p:grpSp>
        <p:nvGrpSpPr>
          <p:cNvPr id="384" name="Group 383">
            <a:extLst>
              <a:ext uri="{FF2B5EF4-FFF2-40B4-BE49-F238E27FC236}">
                <a16:creationId xmlns:a16="http://schemas.microsoft.com/office/drawing/2014/main" id="{C84E95AA-111D-0A48-878D-EF676B26C1F4}"/>
              </a:ext>
            </a:extLst>
          </p:cNvPr>
          <p:cNvGrpSpPr/>
          <p:nvPr/>
        </p:nvGrpSpPr>
        <p:grpSpPr>
          <a:xfrm>
            <a:off x="1929239" y="2947810"/>
            <a:ext cx="5795379" cy="1625330"/>
            <a:chOff x="1929239" y="2947810"/>
            <a:chExt cx="5795379" cy="1625330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836C6417-14FB-B547-9E54-5D449D1568BC}"/>
                </a:ext>
              </a:extLst>
            </p:cNvPr>
            <p:cNvSpPr/>
            <p:nvPr/>
          </p:nvSpPr>
          <p:spPr>
            <a:xfrm>
              <a:off x="1929239" y="3786139"/>
              <a:ext cx="384048" cy="384048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79F63E4-1AC6-854C-8786-6299E32E59EB}"/>
                </a:ext>
              </a:extLst>
            </p:cNvPr>
            <p:cNvGrpSpPr/>
            <p:nvPr/>
          </p:nvGrpSpPr>
          <p:grpSpPr>
            <a:xfrm>
              <a:off x="7340570" y="2947810"/>
              <a:ext cx="384048" cy="384048"/>
              <a:chOff x="6854952" y="3657600"/>
              <a:chExt cx="384048" cy="384048"/>
            </a:xfrm>
          </p:grpSpPr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57E9F95E-661A-0E44-8EDD-A2F9D4F89845}"/>
                  </a:ext>
                </a:extLst>
              </p:cNvPr>
              <p:cNvSpPr/>
              <p:nvPr/>
            </p:nvSpPr>
            <p:spPr>
              <a:xfrm>
                <a:off x="6854952" y="3657600"/>
                <a:ext cx="384048" cy="38404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TW"/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06BA8DA3-5295-C945-A36D-832FCCE49493}"/>
                  </a:ext>
                </a:extLst>
              </p:cNvPr>
              <p:cNvSpPr/>
              <p:nvPr/>
            </p:nvSpPr>
            <p:spPr>
              <a:xfrm>
                <a:off x="6970776" y="3773424"/>
                <a:ext cx="152400" cy="1524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TW"/>
              </a:p>
            </p:txBody>
          </p:sp>
        </p:grp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463492F3-2847-654A-882B-898B92394AAA}"/>
                </a:ext>
              </a:extLst>
            </p:cNvPr>
            <p:cNvSpPr/>
            <p:nvPr/>
          </p:nvSpPr>
          <p:spPr>
            <a:xfrm>
              <a:off x="3817620" y="3008096"/>
              <a:ext cx="1508760" cy="26517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sz="1100" dirty="0">
                  <a:solidFill>
                    <a:schemeClr val="tx1"/>
                  </a:solidFill>
                </a:rPr>
                <a:t>Contextualized data</a:t>
              </a:r>
            </a:p>
          </p:txBody>
        </p: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A7FC47F5-E99B-FF42-9046-F863E33A670C}"/>
                </a:ext>
              </a:extLst>
            </p:cNvPr>
            <p:cNvSpPr/>
            <p:nvPr/>
          </p:nvSpPr>
          <p:spPr>
            <a:xfrm>
              <a:off x="2947373" y="3511819"/>
              <a:ext cx="1274913" cy="26517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dirty="0">
                  <a:solidFill>
                    <a:schemeClr val="tx1"/>
                  </a:solidFill>
                </a:rPr>
                <a:t>Goal Expr</a:t>
              </a:r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5AE49ABB-BFCE-2B43-9BE4-AE52D682CD21}"/>
                </a:ext>
              </a:extLst>
            </p:cNvPr>
            <p:cNvSpPr/>
            <p:nvPr/>
          </p:nvSpPr>
          <p:spPr>
            <a:xfrm>
              <a:off x="4750805" y="3510346"/>
              <a:ext cx="1274913" cy="26517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dirty="0">
                  <a:solidFill>
                    <a:schemeClr val="tx1"/>
                  </a:solidFill>
                </a:rPr>
                <a:t>Criteria Expr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D0D4089A-4CAD-2049-9A53-C9BFFDD18C7B}"/>
                </a:ext>
              </a:extLst>
            </p:cNvPr>
            <p:cNvCxnSpPr>
              <a:cxnSpLocks/>
              <a:stCxn id="4" idx="7"/>
              <a:endCxn id="12" idx="1"/>
            </p:cNvCxnSpPr>
            <p:nvPr/>
          </p:nvCxnSpPr>
          <p:spPr>
            <a:xfrm flipV="1">
              <a:off x="2257044" y="3644407"/>
              <a:ext cx="690329" cy="19797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BC021C4E-1996-4743-9B0C-5DA263E5A91A}"/>
                </a:ext>
              </a:extLst>
            </p:cNvPr>
            <p:cNvCxnSpPr>
              <a:cxnSpLocks/>
              <a:stCxn id="4" idx="0"/>
              <a:endCxn id="10" idx="1"/>
            </p:cNvCxnSpPr>
            <p:nvPr/>
          </p:nvCxnSpPr>
          <p:spPr>
            <a:xfrm flipV="1">
              <a:off x="2121263" y="3140684"/>
              <a:ext cx="1696357" cy="64545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043E2F91-1828-1843-9C3F-4FF38C96310B}"/>
                </a:ext>
              </a:extLst>
            </p:cNvPr>
            <p:cNvCxnSpPr>
              <a:cxnSpLocks/>
              <a:stCxn id="10" idx="3"/>
              <a:endCxn id="8" idx="2"/>
            </p:cNvCxnSpPr>
            <p:nvPr/>
          </p:nvCxnSpPr>
          <p:spPr>
            <a:xfrm flipV="1">
              <a:off x="5326380" y="3139834"/>
              <a:ext cx="2014190" cy="8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5384CD3E-D7FB-9648-AF48-441A2D5262AC}"/>
                </a:ext>
              </a:extLst>
            </p:cNvPr>
            <p:cNvCxnSpPr>
              <a:cxnSpLocks/>
              <a:stCxn id="12" idx="3"/>
              <a:endCxn id="13" idx="1"/>
            </p:cNvCxnSpPr>
            <p:nvPr/>
          </p:nvCxnSpPr>
          <p:spPr>
            <a:xfrm flipV="1">
              <a:off x="4222286" y="3642934"/>
              <a:ext cx="528519" cy="147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112B7476-7908-524C-9998-AC564EEF71CC}"/>
                </a:ext>
              </a:extLst>
            </p:cNvPr>
            <p:cNvCxnSpPr>
              <a:cxnSpLocks/>
              <a:stCxn id="13" idx="3"/>
              <a:endCxn id="44" idx="1"/>
            </p:cNvCxnSpPr>
            <p:nvPr/>
          </p:nvCxnSpPr>
          <p:spPr>
            <a:xfrm>
              <a:off x="6025718" y="3642934"/>
              <a:ext cx="825650" cy="1994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id="{72D2FB3C-164A-5C48-9BD3-30FB87325091}"/>
                </a:ext>
              </a:extLst>
            </p:cNvPr>
            <p:cNvSpPr/>
            <p:nvPr/>
          </p:nvSpPr>
          <p:spPr>
            <a:xfrm>
              <a:off x="3448871" y="3850350"/>
              <a:ext cx="950976" cy="26517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dirty="0">
                  <a:solidFill>
                    <a:schemeClr val="tx1"/>
                  </a:solidFill>
                </a:rPr>
                <a:t>Input</a:t>
              </a:r>
            </a:p>
          </p:txBody>
        </p:sp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9046D38C-E85D-9D4D-AA10-04005365482D}"/>
                </a:ext>
              </a:extLst>
            </p:cNvPr>
            <p:cNvSpPr/>
            <p:nvPr/>
          </p:nvSpPr>
          <p:spPr>
            <a:xfrm>
              <a:off x="4750805" y="3852992"/>
              <a:ext cx="1274913" cy="26517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dirty="0">
                  <a:solidFill>
                    <a:schemeClr val="tx1"/>
                  </a:solidFill>
                </a:rPr>
                <a:t>Output Spec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B6574CF1-E958-8142-9D04-BBB8BA95753F}"/>
                </a:ext>
              </a:extLst>
            </p:cNvPr>
            <p:cNvCxnSpPr>
              <a:cxnSpLocks/>
              <a:stCxn id="29" idx="3"/>
              <a:endCxn id="30" idx="1"/>
            </p:cNvCxnSpPr>
            <p:nvPr/>
          </p:nvCxnSpPr>
          <p:spPr>
            <a:xfrm>
              <a:off x="4399847" y="3982938"/>
              <a:ext cx="350958" cy="264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88B41C7E-FCFE-6640-96E1-B90361E54524}"/>
                </a:ext>
              </a:extLst>
            </p:cNvPr>
            <p:cNvGrpSpPr/>
            <p:nvPr/>
          </p:nvGrpSpPr>
          <p:grpSpPr>
            <a:xfrm>
              <a:off x="2947373" y="4235049"/>
              <a:ext cx="3078345" cy="338091"/>
              <a:chOff x="2907647" y="3370617"/>
              <a:chExt cx="3078345" cy="338091"/>
            </a:xfrm>
          </p:grpSpPr>
          <p:sp>
            <p:nvSpPr>
              <p:cNvPr id="33" name="Rounded Rectangle 32">
                <a:extLst>
                  <a:ext uri="{FF2B5EF4-FFF2-40B4-BE49-F238E27FC236}">
                    <a16:creationId xmlns:a16="http://schemas.microsoft.com/office/drawing/2014/main" id="{C0D95781-E913-894B-A796-91F11D0EE709}"/>
                  </a:ext>
                </a:extLst>
              </p:cNvPr>
              <p:cNvSpPr/>
              <p:nvPr/>
            </p:nvSpPr>
            <p:spPr>
              <a:xfrm>
                <a:off x="2907647" y="3370617"/>
                <a:ext cx="3078345" cy="338091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TW" dirty="0">
                    <a:solidFill>
                      <a:schemeClr val="tx1"/>
                    </a:solidFill>
                  </a:rPr>
                  <a:t>(                           )</a:t>
                </a:r>
              </a:p>
            </p:txBody>
          </p:sp>
          <p:sp>
            <p:nvSpPr>
              <p:cNvPr id="32" name="Rounded Rectangle 31">
                <a:extLst>
                  <a:ext uri="{FF2B5EF4-FFF2-40B4-BE49-F238E27FC236}">
                    <a16:creationId xmlns:a16="http://schemas.microsoft.com/office/drawing/2014/main" id="{3AFCE485-0585-7440-838A-361E00B7059B}"/>
                  </a:ext>
                </a:extLst>
              </p:cNvPr>
              <p:cNvSpPr/>
              <p:nvPr/>
            </p:nvSpPr>
            <p:spPr>
              <a:xfrm>
                <a:off x="3861355" y="3407074"/>
                <a:ext cx="1170929" cy="265176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TW" sz="800" dirty="0">
                    <a:solidFill>
                      <a:schemeClr val="tx1"/>
                    </a:solidFill>
                  </a:rPr>
                  <a:t>Exception Handling</a:t>
                </a:r>
              </a:p>
            </p:txBody>
          </p:sp>
        </p:grpSp>
        <p:sp>
          <p:nvSpPr>
            <p:cNvPr id="37" name="Rounded Rectangle 36">
              <a:extLst>
                <a:ext uri="{FF2B5EF4-FFF2-40B4-BE49-F238E27FC236}">
                  <a16:creationId xmlns:a16="http://schemas.microsoft.com/office/drawing/2014/main" id="{9831984E-5FD4-3D45-B19D-0B60427C3A49}"/>
                </a:ext>
              </a:extLst>
            </p:cNvPr>
            <p:cNvSpPr/>
            <p:nvPr/>
          </p:nvSpPr>
          <p:spPr>
            <a:xfrm>
              <a:off x="2947373" y="3849344"/>
              <a:ext cx="342900" cy="26517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sz="1800" dirty="0">
                  <a:solidFill>
                    <a:schemeClr val="tx1"/>
                  </a:solidFill>
                </a:rPr>
                <a:t>𝜆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C65CAA48-6CE4-2C42-ACC2-66FB18082517}"/>
                </a:ext>
              </a:extLst>
            </p:cNvPr>
            <p:cNvCxnSpPr>
              <a:cxnSpLocks/>
              <a:stCxn id="37" idx="3"/>
              <a:endCxn id="29" idx="1"/>
            </p:cNvCxnSpPr>
            <p:nvPr/>
          </p:nvCxnSpPr>
          <p:spPr>
            <a:xfrm>
              <a:off x="3290273" y="3981932"/>
              <a:ext cx="158598" cy="100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87E253F3-693B-7248-8746-6C53BAEAB807}"/>
                </a:ext>
              </a:extLst>
            </p:cNvPr>
            <p:cNvCxnSpPr>
              <a:cxnSpLocks/>
              <a:stCxn id="30" idx="3"/>
              <a:endCxn id="44" idx="2"/>
            </p:cNvCxnSpPr>
            <p:nvPr/>
          </p:nvCxnSpPr>
          <p:spPr>
            <a:xfrm flipV="1">
              <a:off x="6025718" y="3978163"/>
              <a:ext cx="769407" cy="741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C57F6C8A-4C22-844A-B7C2-F7AB9D627504}"/>
                </a:ext>
              </a:extLst>
            </p:cNvPr>
            <p:cNvSpPr/>
            <p:nvPr/>
          </p:nvSpPr>
          <p:spPr>
            <a:xfrm>
              <a:off x="6795125" y="3786139"/>
              <a:ext cx="384048" cy="384048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/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68FA92B6-2918-FE4F-8616-60EF2F1BB001}"/>
                </a:ext>
              </a:extLst>
            </p:cNvPr>
            <p:cNvCxnSpPr>
              <a:cxnSpLocks/>
              <a:stCxn id="33" idx="3"/>
              <a:endCxn id="44" idx="3"/>
            </p:cNvCxnSpPr>
            <p:nvPr/>
          </p:nvCxnSpPr>
          <p:spPr>
            <a:xfrm flipV="1">
              <a:off x="6025718" y="4113944"/>
              <a:ext cx="825650" cy="2901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89206F18-254E-6F42-8235-4AB4E8A733F0}"/>
                </a:ext>
              </a:extLst>
            </p:cNvPr>
            <p:cNvCxnSpPr>
              <a:cxnSpLocks/>
              <a:stCxn id="4" idx="6"/>
              <a:endCxn id="37" idx="1"/>
            </p:cNvCxnSpPr>
            <p:nvPr/>
          </p:nvCxnSpPr>
          <p:spPr>
            <a:xfrm>
              <a:off x="2313287" y="3978163"/>
              <a:ext cx="634086" cy="376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9BC4FC52-D033-2F4A-9DDF-EE14152B2D9C}"/>
                </a:ext>
              </a:extLst>
            </p:cNvPr>
            <p:cNvCxnSpPr>
              <a:cxnSpLocks/>
              <a:stCxn id="4" idx="5"/>
              <a:endCxn id="33" idx="1"/>
            </p:cNvCxnSpPr>
            <p:nvPr/>
          </p:nvCxnSpPr>
          <p:spPr>
            <a:xfrm>
              <a:off x="2257044" y="4113944"/>
              <a:ext cx="690329" cy="2901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Elbow Connector 334">
              <a:extLst>
                <a:ext uri="{FF2B5EF4-FFF2-40B4-BE49-F238E27FC236}">
                  <a16:creationId xmlns:a16="http://schemas.microsoft.com/office/drawing/2014/main" id="{F00C7AE7-B42A-BF4A-9B6B-035F5D2ED01C}"/>
                </a:ext>
              </a:extLst>
            </p:cNvPr>
            <p:cNvCxnSpPr>
              <a:cxnSpLocks/>
              <a:stCxn id="44" idx="6"/>
              <a:endCxn id="4" idx="2"/>
            </p:cNvCxnSpPr>
            <p:nvPr/>
          </p:nvCxnSpPr>
          <p:spPr>
            <a:xfrm flipH="1">
              <a:off x="1929239" y="3978163"/>
              <a:ext cx="5249934" cy="12700"/>
            </a:xfrm>
            <a:prstGeom prst="bentConnector5">
              <a:avLst>
                <a:gd name="adj1" fmla="val -4354"/>
                <a:gd name="adj2" fmla="val 6336000"/>
                <a:gd name="adj3" fmla="val 104354"/>
              </a:avLst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9D5D5DA-75E4-0E40-BB64-2D62A6E20AAE}"/>
              </a:ext>
            </a:extLst>
          </p:cNvPr>
          <p:cNvSpPr txBox="1"/>
          <p:nvPr/>
        </p:nvSpPr>
        <p:spPr>
          <a:xfrm>
            <a:off x="5724193" y="2902826"/>
            <a:ext cx="6030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What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81E1632-6180-EA46-8013-FBF8763E2C1E}"/>
              </a:ext>
            </a:extLst>
          </p:cNvPr>
          <p:cNvSpPr txBox="1"/>
          <p:nvPr/>
        </p:nvSpPr>
        <p:spPr>
          <a:xfrm>
            <a:off x="6004895" y="3827982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How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9ECF555-269D-E44F-8BBF-73EE01733884}"/>
              </a:ext>
            </a:extLst>
          </p:cNvPr>
          <p:cNvSpPr txBox="1"/>
          <p:nvPr/>
        </p:nvSpPr>
        <p:spPr>
          <a:xfrm>
            <a:off x="6025718" y="3480120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Why</a:t>
            </a:r>
          </a:p>
        </p:txBody>
      </p:sp>
    </p:spTree>
    <p:extLst>
      <p:ext uri="{BB962C8B-B14F-4D97-AF65-F5344CB8AC3E}">
        <p14:creationId xmlns:p14="http://schemas.microsoft.com/office/powerpoint/2010/main" val="40717999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Surprising Simplicity of Everything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12BA1DAE-29C7-2C41-A234-D323A7277A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700" y="1811678"/>
            <a:ext cx="4608282" cy="288679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B1FF312-1230-1F43-B13A-FAC57DC3E6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8882" y="1103866"/>
            <a:ext cx="2456942" cy="3773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498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What is Universality?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93C0F7-3984-1A42-AE03-1643B2BC5206}"/>
              </a:ext>
            </a:extLst>
          </p:cNvPr>
          <p:cNvSpPr txBox="1"/>
          <p:nvPr/>
        </p:nvSpPr>
        <p:spPr>
          <a:xfrm>
            <a:off x="311700" y="4776296"/>
            <a:ext cx="8520600" cy="2154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What is in common between Bus Arrival, Riemann Zeta Function, Chicken Retina, and Quantized Energy?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A2ACF29-4E7A-9F42-8C7F-B43D67D474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8471" y="1017725"/>
            <a:ext cx="5547056" cy="3596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4060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86995" y="547409"/>
            <a:ext cx="6700489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buClrTx/>
            </a:pPr>
            <a:r>
              <a:rPr lang="en-US" sz="2700" kern="1200" dirty="0">
                <a:solidFill>
                  <a:prstClr val="white"/>
                </a:solidFill>
                <a:latin typeface="Calibri"/>
                <a:ea typeface="+mn-ea"/>
                <a:cs typeface="+mn-cs"/>
              </a:rPr>
              <a:t>The Master Algorithm that will rule the world?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20A2E2EC-088C-A548-84E2-B85EC8A64F2E}"/>
              </a:ext>
            </a:extLst>
          </p:cNvPr>
          <p:cNvSpPr txBox="1">
            <a:spLocks/>
          </p:cNvSpPr>
          <p:nvPr/>
        </p:nvSpPr>
        <p:spPr>
          <a:xfrm>
            <a:off x="6457950" y="4767264"/>
            <a:ext cx="2057400" cy="274637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783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fld id="{34F1E86F-CBF7-4DF7-824A-AB405C555AAE}" type="slidenum">
              <a:rPr lang="zh-CN" altLang="en-US" sz="1300">
                <a:solidFill>
                  <a:srgbClr val="000000"/>
                </a:solidFill>
                <a:latin typeface="Calibri"/>
                <a:ea typeface="宋体" panose="02010600030101010101" pitchFamily="2" charset="-122"/>
              </a:rPr>
              <a:pPr algn="ctr" defTabSz="685783" eaLnBrk="0" fontAlgn="base" hangingPunct="0">
                <a:spcBef>
                  <a:spcPct val="0"/>
                </a:spcBef>
                <a:spcAft>
                  <a:spcPct val="0"/>
                </a:spcAft>
                <a:buClrTx/>
              </a:pPr>
              <a:t>35</a:t>
            </a:fld>
            <a:endParaRPr lang="zh-CN" altLang="en-US" sz="1300">
              <a:solidFill>
                <a:srgbClr val="000000"/>
              </a:solidFill>
              <a:latin typeface="Calibri"/>
              <a:ea typeface="宋体" panose="02010600030101010101" pitchFamily="2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66E2DA-80D8-994A-BBDA-66095A96AA9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38841" y="1262285"/>
            <a:ext cx="2313333" cy="354250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355B55F-7935-EA42-A453-C5356E8B8913}"/>
              </a:ext>
            </a:extLst>
          </p:cNvPr>
          <p:cNvSpPr txBox="1"/>
          <p:nvPr/>
        </p:nvSpPr>
        <p:spPr>
          <a:xfrm>
            <a:off x="3752175" y="2069660"/>
            <a:ext cx="506759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783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zh-CN" sz="2000" b="1" i="1" kern="12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  <a:cs typeface="+mn-cs"/>
              </a:rPr>
              <a:t>The thesis:</a:t>
            </a:r>
          </a:p>
          <a:p>
            <a:pPr algn="ctr" defTabSz="685783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zh-CN" sz="2000" i="1" kern="12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  <a:cs typeface="+mn-cs"/>
              </a:rPr>
              <a:t>Processing data through a single universal learning algorithm</a:t>
            </a:r>
            <a:r>
              <a:rPr lang="en-US" sz="2000" i="1" kern="1200" dirty="0">
                <a:solidFill>
                  <a:prstClr val="white"/>
                </a:solidFill>
                <a:latin typeface="Calibri"/>
                <a:ea typeface="+mn-ea"/>
                <a:cs typeface="+mn-cs"/>
              </a:rPr>
              <a:t>—</a:t>
            </a:r>
            <a:r>
              <a:rPr lang="zh-CN" altLang="en-US" sz="2000" i="1" kern="12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  <a:cs typeface="+mn-cs"/>
              </a:rPr>
              <a:t> </a:t>
            </a:r>
            <a:r>
              <a:rPr lang="en-US" altLang="zh-CN" sz="2000" i="1" kern="12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  <a:cs typeface="+mn-cs"/>
              </a:rPr>
              <a:t>can get </a:t>
            </a:r>
            <a:r>
              <a:rPr lang="en-US" altLang="zh-CN" sz="2000" b="1" i="1" kern="1200" dirty="0">
                <a:solidFill>
                  <a:srgbClr val="FF0000"/>
                </a:solidFill>
                <a:latin typeface="Calibri"/>
                <a:ea typeface="宋体" panose="02010600030101010101" pitchFamily="2" charset="-122"/>
                <a:cs typeface="+mn-cs"/>
              </a:rPr>
              <a:t>all the knowledge </a:t>
            </a:r>
            <a:r>
              <a:rPr lang="en-US" altLang="zh-CN" sz="2000" i="1" kern="12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  <a:cs typeface="+mn-cs"/>
              </a:rPr>
              <a:t>from the past, the present, and the future</a:t>
            </a:r>
          </a:p>
          <a:p>
            <a:pPr algn="ctr" defTabSz="685783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sz="2000" i="1" kern="1200" dirty="0">
              <a:solidFill>
                <a:prstClr val="white"/>
              </a:solidFill>
              <a:latin typeface="Calibri"/>
              <a:ea typeface="+mn-ea"/>
              <a:cs typeface="+mn-cs"/>
            </a:endParaRPr>
          </a:p>
          <a:p>
            <a:pPr algn="ctr" defTabSz="685783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sz="2000" i="1" kern="1200" dirty="0">
                <a:solidFill>
                  <a:prstClr val="white"/>
                </a:solidFill>
                <a:latin typeface="Calibri"/>
                <a:ea typeface="+mn-ea"/>
                <a:cs typeface="+mn-cs"/>
              </a:rPr>
              <a:t>		Pedro </a:t>
            </a:r>
            <a:r>
              <a:rPr lang="en-US" sz="2000" i="1" kern="1200" dirty="0" err="1">
                <a:solidFill>
                  <a:prstClr val="white"/>
                </a:solidFill>
                <a:latin typeface="Calibri"/>
                <a:ea typeface="+mn-ea"/>
                <a:cs typeface="+mn-cs"/>
              </a:rPr>
              <a:t>Domingos</a:t>
            </a:r>
            <a:r>
              <a:rPr lang="en-US" sz="2000" i="1" kern="1200" dirty="0">
                <a:solidFill>
                  <a:prstClr val="white"/>
                </a:solidFill>
                <a:latin typeface="Calibri"/>
                <a:ea typeface="+mn-ea"/>
                <a:cs typeface="+mn-cs"/>
              </a:rPr>
              <a:t>, TMA, P. 25</a:t>
            </a:r>
            <a:endParaRPr lang="en-US" sz="2000" kern="1200" dirty="0">
              <a:solidFill>
                <a:prstClr val="white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F7BC8C-59F8-444A-9E70-4D7D6E07DBF2}"/>
              </a:ext>
            </a:extLst>
          </p:cNvPr>
          <p:cNvSpPr txBox="1"/>
          <p:nvPr/>
        </p:nvSpPr>
        <p:spPr>
          <a:xfrm>
            <a:off x="4944342" y="1416930"/>
            <a:ext cx="2329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783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zh-CN" sz="1200" kern="1200" dirty="0">
                <a:solidFill>
                  <a:srgbClr val="FFFFFF"/>
                </a:solidFill>
                <a:latin typeface="Calibri"/>
                <a:ea typeface="宋体" panose="02010600030101010101" pitchFamily="2" charset="-122"/>
                <a:cs typeface="+mn-cs"/>
              </a:rPr>
              <a:t>Bill Gates recommended this book</a:t>
            </a:r>
          </a:p>
          <a:p>
            <a:pPr algn="ctr" defTabSz="685783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zh-CN" sz="1200" kern="1200" dirty="0">
                <a:solidFill>
                  <a:srgbClr val="FFFFFF"/>
                </a:solidFill>
                <a:latin typeface="Calibri"/>
                <a:ea typeface="宋体" panose="02010600030101010101" pitchFamily="2" charset="-122"/>
                <a:cs typeface="+mn-cs"/>
              </a:rPr>
              <a:t> in 2016 Code Conference</a:t>
            </a:r>
            <a:endParaRPr lang="en-US" sz="1200" kern="1200" dirty="0">
              <a:solidFill>
                <a:srgbClr val="FFFFFF"/>
              </a:solidFill>
              <a:latin typeface="Calibri"/>
              <a:ea typeface="+mn-ea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294E7B5-40BE-AB40-8A76-1EA2D8AC9D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5545" y="3262913"/>
            <a:ext cx="1058233" cy="15043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DA170A3-5C7A-1A43-9AF3-F0FFEEA7A568}"/>
              </a:ext>
            </a:extLst>
          </p:cNvPr>
          <p:cNvSpPr txBox="1"/>
          <p:nvPr/>
        </p:nvSpPr>
        <p:spPr>
          <a:xfrm>
            <a:off x="179795" y="3033280"/>
            <a:ext cx="1184940" cy="2423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zh-Hans" sz="975" kern="12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  <a:cs typeface="+mn-cs"/>
              </a:rPr>
              <a:t>Chinese Translation</a:t>
            </a:r>
            <a:endParaRPr lang="en-US" sz="975" kern="1200" dirty="0">
              <a:solidFill>
                <a:prstClr val="white"/>
              </a:solidFill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090846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78987" y="118495"/>
            <a:ext cx="70791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prstClr val="white"/>
                </a:solidFill>
                <a:latin typeface="+mj-lt"/>
              </a:rPr>
              <a:t>The Five Flavors of Master Algorithm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B7E56B-260F-CD4B-A64E-DB22F29A91D8}"/>
              </a:ext>
            </a:extLst>
          </p:cNvPr>
          <p:cNvSpPr txBox="1"/>
          <p:nvPr/>
        </p:nvSpPr>
        <p:spPr>
          <a:xfrm>
            <a:off x="3652517" y="4794173"/>
            <a:ext cx="183896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dirty="0">
                <a:solidFill>
                  <a:schemeClr val="bg1"/>
                </a:solidFill>
              </a:rPr>
              <a:t>Image Source: Master Algorithm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0504FAA-55E7-BD43-A41B-BE02DAF2D46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04917" y="835062"/>
            <a:ext cx="4027321" cy="3857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9498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E6B3-A81F-F84E-86BC-8A3056B31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Approximate Truth through Multiple Abstractions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09A32-45CB-F149-A5F1-EFB01EFC5F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090895" cy="1352981"/>
          </a:xfrm>
        </p:spPr>
        <p:txBody>
          <a:bodyPr/>
          <a:lstStyle/>
          <a:p>
            <a:r>
              <a:rPr lang="en-US" b="1" dirty="0"/>
              <a:t>Look into Abstract Interpretation by Patrick and </a:t>
            </a:r>
            <a:r>
              <a:rPr lang="en-US" b="1" dirty="0" err="1"/>
              <a:t>Radhia</a:t>
            </a:r>
            <a:r>
              <a:rPr lang="en-US" b="1" dirty="0"/>
              <a:t> </a:t>
            </a:r>
            <a:r>
              <a:rPr lang="en-US" b="1" dirty="0" err="1"/>
              <a:t>Cousot</a:t>
            </a:r>
            <a:endParaRPr lang="en-US" b="1" dirty="0"/>
          </a:p>
          <a:p>
            <a:pPr lvl="1"/>
            <a:r>
              <a:rPr lang="en-US" b="1" dirty="0"/>
              <a:t>The invention of Widening and Narrowing Operators</a:t>
            </a:r>
          </a:p>
          <a:p>
            <a:pPr lvl="1"/>
            <a:r>
              <a:rPr lang="en-US" b="1" dirty="0"/>
              <a:t>Known in the area known as Static Analysis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B10A38-6131-7F4B-87C4-354F493B33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000" b="0" i="0" u="none" strike="noStrike" kern="0" cap="none" spc="0" normalizeH="0" baseline="0" noProof="0" smtClean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37</a:t>
            </a:fld>
            <a:endParaRPr kumimoji="0" lang="en" sz="1000" b="0" i="0" u="none" strike="noStrike" kern="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5" name="Picture 4">
            <a:hlinkClick r:id="rId2"/>
            <a:extLst>
              <a:ext uri="{FF2B5EF4-FFF2-40B4-BE49-F238E27FC236}">
                <a16:creationId xmlns:a16="http://schemas.microsoft.com/office/drawing/2014/main" id="{8E136340-1A07-0447-BF05-BC5D5989CD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5624" y="1555942"/>
            <a:ext cx="1519816" cy="949514"/>
          </a:xfrm>
          <a:prstGeom prst="rect">
            <a:avLst/>
          </a:prstGeom>
        </p:spPr>
      </p:pic>
      <p:pic>
        <p:nvPicPr>
          <p:cNvPr id="6" name="Picture 5">
            <a:hlinkClick r:id="rId4"/>
            <a:extLst>
              <a:ext uri="{FF2B5EF4-FFF2-40B4-BE49-F238E27FC236}">
                <a16:creationId xmlns:a16="http://schemas.microsoft.com/office/drawing/2014/main" id="{A0FD2F9F-A1CE-1544-9C6F-8A838FCB58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7436" y="2571750"/>
            <a:ext cx="7199422" cy="2185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3969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10392" y="328807"/>
            <a:ext cx="61253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prstClr val="white"/>
                </a:solidFill>
                <a:latin typeface="+mj-lt"/>
              </a:rPr>
              <a:t>The Rosetta Stone by John Baez</a:t>
            </a:r>
          </a:p>
        </p:txBody>
      </p:sp>
      <p:pic>
        <p:nvPicPr>
          <p:cNvPr id="4" name="Picture 3">
            <a:hlinkClick r:id="rId2"/>
            <a:extLst>
              <a:ext uri="{FF2B5EF4-FFF2-40B4-BE49-F238E27FC236}">
                <a16:creationId xmlns:a16="http://schemas.microsoft.com/office/drawing/2014/main" id="{32C5EC04-3DDE-9649-AB92-C0E5BE0D222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93992" y="850155"/>
            <a:ext cx="2185892" cy="1042696"/>
          </a:xfrm>
          <a:prstGeom prst="rect">
            <a:avLst/>
          </a:prstGeom>
        </p:spPr>
      </p:pic>
      <p:pic>
        <p:nvPicPr>
          <p:cNvPr id="5" name="Picture 4">
            <a:hlinkClick r:id="rId2"/>
            <a:extLst>
              <a:ext uri="{FF2B5EF4-FFF2-40B4-BE49-F238E27FC236}">
                <a16:creationId xmlns:a16="http://schemas.microsoft.com/office/drawing/2014/main" id="{A1FE5596-7FD2-814A-B93A-112699851C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228" y="1988738"/>
            <a:ext cx="7429544" cy="2967310"/>
          </a:xfrm>
          <a:prstGeom prst="rect">
            <a:avLst/>
          </a:prstGeom>
        </p:spPr>
      </p:pic>
      <p:pic>
        <p:nvPicPr>
          <p:cNvPr id="6" name="Picture 5">
            <a:hlinkClick r:id="rId5"/>
            <a:extLst>
              <a:ext uri="{FF2B5EF4-FFF2-40B4-BE49-F238E27FC236}">
                <a16:creationId xmlns:a16="http://schemas.microsoft.com/office/drawing/2014/main" id="{E4DA8C81-A53F-514D-82B7-71159B5D5C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128" y="187452"/>
            <a:ext cx="1382264" cy="160920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50F78C4-609B-A744-AB6C-4BF7E7E4C388}"/>
              </a:ext>
            </a:extLst>
          </p:cNvPr>
          <p:cNvSpPr txBox="1"/>
          <p:nvPr/>
        </p:nvSpPr>
        <p:spPr>
          <a:xfrm>
            <a:off x="228128" y="1569531"/>
            <a:ext cx="1382264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800" dirty="0"/>
              <a:t>I</a:t>
            </a:r>
            <a:r>
              <a:rPr lang="en-TW" sz="800" dirty="0"/>
              <a:t>mage source: </a:t>
            </a:r>
            <a:r>
              <a:rPr lang="en-TW" sz="800" dirty="0">
                <a:hlinkClick r:id="rId5"/>
              </a:rPr>
              <a:t>wikipedia</a:t>
            </a:r>
            <a:endParaRPr lang="en-TW" sz="800" dirty="0"/>
          </a:p>
        </p:txBody>
      </p:sp>
    </p:spTree>
    <p:extLst>
      <p:ext uri="{BB962C8B-B14F-4D97-AF65-F5344CB8AC3E}">
        <p14:creationId xmlns:p14="http://schemas.microsoft.com/office/powerpoint/2010/main" val="68833806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86160" y="292231"/>
            <a:ext cx="77716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prstClr val="white"/>
                </a:solidFill>
                <a:latin typeface="+mj-lt"/>
              </a:rPr>
              <a:t>The Rosetta Stone of Scientific Language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419E4DBF-4C36-7D40-A4CC-4A1F05DDF5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3629337"/>
              </p:ext>
            </p:extLst>
          </p:nvPr>
        </p:nvGraphicFramePr>
        <p:xfrm>
          <a:off x="604516" y="1161542"/>
          <a:ext cx="8137148" cy="35028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4287">
                  <a:extLst>
                    <a:ext uri="{9D8B030D-6E8A-4147-A177-3AD203B41FA5}">
                      <a16:colId xmlns:a16="http://schemas.microsoft.com/office/drawing/2014/main" val="866378250"/>
                    </a:ext>
                  </a:extLst>
                </a:gridCol>
                <a:gridCol w="2034287">
                  <a:extLst>
                    <a:ext uri="{9D8B030D-6E8A-4147-A177-3AD203B41FA5}">
                      <a16:colId xmlns:a16="http://schemas.microsoft.com/office/drawing/2014/main" val="3812702753"/>
                    </a:ext>
                  </a:extLst>
                </a:gridCol>
                <a:gridCol w="2034287">
                  <a:extLst>
                    <a:ext uri="{9D8B030D-6E8A-4147-A177-3AD203B41FA5}">
                      <a16:colId xmlns:a16="http://schemas.microsoft.com/office/drawing/2014/main" val="3086915046"/>
                    </a:ext>
                  </a:extLst>
                </a:gridCol>
                <a:gridCol w="2034287">
                  <a:extLst>
                    <a:ext uri="{9D8B030D-6E8A-4147-A177-3AD203B41FA5}">
                      <a16:colId xmlns:a16="http://schemas.microsoft.com/office/drawing/2014/main" val="2717269648"/>
                    </a:ext>
                  </a:extLst>
                </a:gridCol>
              </a:tblGrid>
              <a:tr h="698551">
                <a:tc>
                  <a:txBody>
                    <a:bodyPr/>
                    <a:lstStyle/>
                    <a:p>
                      <a:pPr algn="ctr"/>
                      <a:r>
                        <a:rPr lang="en-TW" sz="1600" dirty="0"/>
                        <a:t>Biology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1600" dirty="0"/>
                        <a:t>Math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1600" dirty="0"/>
                        <a:t>Physics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1600" dirty="0"/>
                        <a:t>Cybernetics/System Sciences</a:t>
                      </a: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383985018"/>
                  </a:ext>
                </a:extLst>
              </a:tr>
              <a:tr h="698551"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Homeostasis/DNA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Iterative/Recursive Functions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Multi-Scale Interactions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Feedback Loops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39579542"/>
                  </a:ext>
                </a:extLst>
              </a:tr>
              <a:tr h="698551"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Cellular Construction/Boundary Setting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Difference/Differentiation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Observations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Data Collection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53409872"/>
                  </a:ext>
                </a:extLst>
              </a:tr>
              <a:tr h="698551"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Lifespan Expansion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Integration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Spacetime Accumulation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Statistical Interpretation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98532565"/>
                  </a:ext>
                </a:extLst>
              </a:tr>
              <a:tr h="698551"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Entropy Negation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Numbers/Generative Name Spaces/Algebras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“Unified” Theory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From Theory to Applications and Back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09886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987779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Science as an Evolutionary Process for </a:t>
            </a:r>
            <a:r>
              <a:rPr lang="en-US" dirty="0" err="1">
                <a:solidFill>
                  <a:schemeClr val="tx1"/>
                </a:solidFill>
              </a:rPr>
              <a:t>NsM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048593" y="3649601"/>
            <a:ext cx="624144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 hangingPunct="0">
              <a:buClrTx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RICH 70 </a:t>
            </a:r>
            <a:r>
              <a:rPr lang="en-US" sz="1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Tsinghua SEA Cloud Forum</a:t>
            </a: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, </a:t>
            </a:r>
            <a:r>
              <a:rPr lang="en-TW" sz="1000" dirty="0">
                <a:solidFill>
                  <a:srgbClr val="FFFFFF"/>
                </a:solidFill>
              </a:rPr>
              <a:t>Sep 14, 2020</a:t>
            </a:r>
            <a:endParaRPr kumimoji="0" lang="en-TW" sz="1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H. E. Bambang Brodjonegoro,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Minister of Research &amp; Technology, Indonesia</a:t>
            </a: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29432995-03AC-5B4F-B590-8A9E8C6B1F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5283" y="1183842"/>
            <a:ext cx="2186403" cy="3339233"/>
          </a:xfrm>
          <a:prstGeom prst="rect">
            <a:avLst/>
          </a:prstGeom>
        </p:spPr>
      </p:pic>
      <p:pic>
        <p:nvPicPr>
          <p:cNvPr id="4" name="Picture 3">
            <a:hlinkClick r:id="rId5"/>
            <a:extLst>
              <a:ext uri="{FF2B5EF4-FFF2-40B4-BE49-F238E27FC236}">
                <a16:creationId xmlns:a16="http://schemas.microsoft.com/office/drawing/2014/main" id="{B4DE2E50-3694-1045-85F1-D690A4E06E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04494" y="1272259"/>
            <a:ext cx="1382749" cy="1728436"/>
          </a:xfrm>
          <a:prstGeom prst="rect">
            <a:avLst/>
          </a:prstGeom>
        </p:spPr>
      </p:pic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268BCC13-848F-884B-8A24-61383818E4A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05542916"/>
              </p:ext>
            </p:extLst>
          </p:nvPr>
        </p:nvGraphicFramePr>
        <p:xfrm>
          <a:off x="0" y="2844595"/>
          <a:ext cx="3025271" cy="19355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9" name="Curved Right Arrow 8">
            <a:extLst>
              <a:ext uri="{FF2B5EF4-FFF2-40B4-BE49-F238E27FC236}">
                <a16:creationId xmlns:a16="http://schemas.microsoft.com/office/drawing/2014/main" id="{0F1E8989-9B41-B64D-BD78-39FF31C18EB1}"/>
              </a:ext>
            </a:extLst>
          </p:cNvPr>
          <p:cNvSpPr/>
          <p:nvPr/>
        </p:nvSpPr>
        <p:spPr>
          <a:xfrm rot="3248599">
            <a:off x="2000823" y="2574892"/>
            <a:ext cx="140165" cy="351464"/>
          </a:xfrm>
          <a:prstGeom prst="curvedRightArrow">
            <a:avLst>
              <a:gd name="adj1" fmla="val 25000"/>
              <a:gd name="adj2" fmla="val 50000"/>
              <a:gd name="adj3" fmla="val 30634"/>
            </a:avLst>
          </a:prstGeom>
          <a:solidFill>
            <a:srgbClr val="0070C0"/>
          </a:solidFill>
          <a:ln w="25400" cap="flat">
            <a:solidFill>
              <a:srgbClr val="0070C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TW" sz="1400" b="0" i="0" u="none" strike="noStrike" cap="none" spc="0" normalizeH="0" baseline="0">
              <a:ln>
                <a:noFill/>
              </a:ln>
              <a:solidFill>
                <a:srgbClr val="AAFFEE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9D582A6-30A3-A143-873F-E79F4C10BCBA}"/>
              </a:ext>
            </a:extLst>
          </p:cNvPr>
          <p:cNvSpPr txBox="1"/>
          <p:nvPr/>
        </p:nvSpPr>
        <p:spPr>
          <a:xfrm>
            <a:off x="1887425" y="2706095"/>
            <a:ext cx="1502732" cy="2769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TW" sz="900" dirty="0">
                <a:solidFill>
                  <a:schemeClr val="tx1"/>
                </a:solidFill>
              </a:rPr>
              <a:t>Emerging cases or 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TW" sz="900" dirty="0">
                <a:solidFill>
                  <a:schemeClr val="tx1"/>
                </a:solidFill>
              </a:rPr>
              <a:t>s</a:t>
            </a:r>
            <a:r>
              <a:rPr kumimoji="0" lang="en-TW" sz="9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ystematic attacks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8E7659C-6A0E-CF44-9B61-E4FCA8B8BC24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479" y="1043996"/>
            <a:ext cx="1022312" cy="1568386"/>
          </a:xfrm>
          <a:prstGeom prst="rect">
            <a:avLst/>
          </a:prstGeom>
        </p:spPr>
      </p:pic>
      <p:pic>
        <p:nvPicPr>
          <p:cNvPr id="13" name="Picture 2">
            <a:hlinkClick r:id="rId13"/>
            <a:extLst>
              <a:ext uri="{FF2B5EF4-FFF2-40B4-BE49-F238E27FC236}">
                <a16:creationId xmlns:a16="http://schemas.microsoft.com/office/drawing/2014/main" id="{C76388EA-11D4-2F48-9612-AA8A341E74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68555" y="3600911"/>
            <a:ext cx="2572425" cy="1218328"/>
          </a:xfrm>
          <a:prstGeom prst="rect">
            <a:avLst/>
          </a:prstGeom>
          <a:solidFill>
            <a:srgbClr val="E1E1E1"/>
          </a:solidFill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7D6A862-E6A0-204F-95DE-35E03E83625D}"/>
              </a:ext>
            </a:extLst>
          </p:cNvPr>
          <p:cNvSpPr txBox="1"/>
          <p:nvPr/>
        </p:nvSpPr>
        <p:spPr>
          <a:xfrm>
            <a:off x="6772565" y="3146914"/>
            <a:ext cx="16466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Prof. </a:t>
            </a:r>
            <a:r>
              <a:rPr lang="en-TW" dirty="0">
                <a:hlinkClick r:id="rId5"/>
              </a:rPr>
              <a:t>Bruno Latour</a:t>
            </a:r>
            <a:endParaRPr lang="en-TW" dirty="0"/>
          </a:p>
        </p:txBody>
      </p:sp>
      <p:pic>
        <p:nvPicPr>
          <p:cNvPr id="14" name="Picture 13">
            <a:hlinkClick r:id="rId15"/>
            <a:extLst>
              <a:ext uri="{FF2B5EF4-FFF2-40B4-BE49-F238E27FC236}">
                <a16:creationId xmlns:a16="http://schemas.microsoft.com/office/drawing/2014/main" id="{EE9CAB4C-47C9-8449-9C82-DAFE42E15C9E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95083" y="3215307"/>
            <a:ext cx="692342" cy="109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29984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16774" y="264799"/>
            <a:ext cx="87126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solidFill>
                  <a:prstClr val="white"/>
                </a:solidFill>
                <a:latin typeface="+mj-lt"/>
              </a:rPr>
              <a:t>A Computable Language for Real Applications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6E7685-B280-5A49-AD18-5B8FFEFE02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843" y="1225296"/>
            <a:ext cx="2266952" cy="33055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1E8B129-62F6-7844-B186-DB878492C2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1862" y="970904"/>
            <a:ext cx="2754809" cy="3998358"/>
          </a:xfrm>
          <a:prstGeom prst="rect">
            <a:avLst/>
          </a:prstGeom>
        </p:spPr>
      </p:pic>
      <p:pic>
        <p:nvPicPr>
          <p:cNvPr id="7" name="Picture 6">
            <a:hlinkClick r:id="rId4"/>
            <a:extLst>
              <a:ext uri="{FF2B5EF4-FFF2-40B4-BE49-F238E27FC236}">
                <a16:creationId xmlns:a16="http://schemas.microsoft.com/office/drawing/2014/main" id="{55DEE826-BACA-C84C-9353-8F0FFEF33AB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16603" y="970904"/>
            <a:ext cx="3068022" cy="1816724"/>
          </a:xfrm>
          <a:prstGeom prst="rect">
            <a:avLst/>
          </a:prstGeom>
        </p:spPr>
      </p:pic>
      <p:pic>
        <p:nvPicPr>
          <p:cNvPr id="9" name="Picture 8">
            <a:hlinkClick r:id="rId6"/>
            <a:extLst>
              <a:ext uri="{FF2B5EF4-FFF2-40B4-BE49-F238E27FC236}">
                <a16:creationId xmlns:a16="http://schemas.microsoft.com/office/drawing/2014/main" id="{50D8496A-EA89-9C4E-AB32-77D64218D56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16603" y="2926457"/>
            <a:ext cx="3068022" cy="18167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EEDB5A0-CD9E-F544-918E-1D33857923F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99670" y="2217043"/>
            <a:ext cx="929747" cy="1325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42929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E6B3-A81F-F84E-86BC-8A3056B31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Summary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09A32-45CB-F149-A5F1-EFB01EFC5F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090895" cy="3416400"/>
          </a:xfrm>
        </p:spPr>
        <p:txBody>
          <a:bodyPr/>
          <a:lstStyle/>
          <a:p>
            <a:r>
              <a:rPr lang="en-US" dirty="0"/>
              <a:t>Homeostasis comes from </a:t>
            </a:r>
            <a:r>
              <a:rPr lang="en-US" altLang="zh-CN" dirty="0"/>
              <a:t>Feedback Loop</a:t>
            </a:r>
            <a:endParaRPr lang="en-US" dirty="0"/>
          </a:p>
          <a:p>
            <a:endParaRPr lang="en-US" dirty="0"/>
          </a:p>
          <a:p>
            <a:r>
              <a:rPr lang="en-US" dirty="0"/>
              <a:t>Non-Equilibrium Homeostasis are rare compared to the majority of matter states</a:t>
            </a:r>
          </a:p>
          <a:p>
            <a:endParaRPr lang="en-US" dirty="0"/>
          </a:p>
          <a:p>
            <a:r>
              <a:rPr lang="en-US" dirty="0"/>
              <a:t>Causality, Consciousness, and Statistical Correlation are hardly separable. </a:t>
            </a:r>
          </a:p>
          <a:p>
            <a:pPr marL="114300" indent="0">
              <a:buNone/>
            </a:pPr>
            <a:endParaRPr lang="en-US" dirty="0"/>
          </a:p>
          <a:p>
            <a:r>
              <a:rPr lang="en-US" dirty="0"/>
              <a:t>Data Science is Universal and Scale-Free </a:t>
            </a:r>
          </a:p>
          <a:p>
            <a:pPr lvl="1"/>
            <a:r>
              <a:rPr lang="en-US" dirty="0"/>
              <a:t>Applicable to Biology, Math, Physics, Society, or any Complex Systems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B10A38-6131-7F4B-87C4-354F493B33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41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86059105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95863-0155-9948-A58B-8C1D871EA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Students Actions before Monday October 5</a:t>
            </a:r>
            <a:endParaRPr lang="en-TW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059B8B-B71D-3B4E-B3F8-516041A596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TW" dirty="0"/>
              <a:t>Catching up on </a:t>
            </a:r>
            <a:r>
              <a:rPr lang="en-TW" dirty="0">
                <a:hlinkClick r:id="rId2"/>
              </a:rPr>
              <a:t>toyhouse.wiki:81</a:t>
            </a:r>
            <a:r>
              <a:rPr lang="en-TW" dirty="0"/>
              <a:t> with all content</a:t>
            </a:r>
          </a:p>
          <a:p>
            <a:pPr lvl="1"/>
            <a:r>
              <a:rPr lang="en-TW" dirty="0"/>
              <a:t>Use Templates for your weekly learning summary</a:t>
            </a:r>
          </a:p>
          <a:p>
            <a:pPr lvl="1"/>
            <a:r>
              <a:rPr lang="en-TW" dirty="0"/>
              <a:t>Create a link in your personal page to your Final report page</a:t>
            </a:r>
          </a:p>
          <a:p>
            <a:pPr lvl="1"/>
            <a:r>
              <a:rPr lang="en-TW" dirty="0"/>
              <a:t>Work with other students as a team</a:t>
            </a:r>
          </a:p>
          <a:p>
            <a:pPr lvl="2"/>
            <a:r>
              <a:rPr lang="en-TW" dirty="0"/>
              <a:t>Assign tasks to each other</a:t>
            </a:r>
          </a:p>
          <a:p>
            <a:pPr lvl="3"/>
            <a:r>
              <a:rPr lang="en-TW" dirty="0"/>
              <a:t>Librarian, Writer, Mediator</a:t>
            </a:r>
          </a:p>
          <a:p>
            <a:pPr lvl="2"/>
            <a:r>
              <a:rPr lang="en-TW" dirty="0"/>
              <a:t>Pick a topic and Create an outline</a:t>
            </a:r>
          </a:p>
          <a:p>
            <a:pPr lvl="1"/>
            <a:endParaRPr lang="en-TW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F54480-752D-F941-8CE9-DB27D7A556A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42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5484095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Zero-cost Transactions"/>
          <p:cNvSpPr txBox="1">
            <a:spLocks noGrp="1"/>
          </p:cNvSpPr>
          <p:nvPr>
            <p:ph type="title"/>
          </p:nvPr>
        </p:nvSpPr>
        <p:spPr>
          <a:xfrm>
            <a:off x="795528" y="162683"/>
            <a:ext cx="7552944" cy="946201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Updating Name Space to </a:t>
            </a:r>
            <a:r>
              <a:rPr lang="en-US" dirty="0">
                <a:solidFill>
                  <a:srgbClr val="FF0000"/>
                </a:solidFill>
              </a:rPr>
              <a:t>witness</a:t>
            </a:r>
            <a:r>
              <a:rPr lang="en-US" dirty="0">
                <a:solidFill>
                  <a:schemeClr val="tx1"/>
                </a:solidFill>
              </a:rPr>
              <a:t> shared Time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6A574CE0-EF9A-904B-AF8B-F96A1A4B24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811948A-B145-204B-8B5A-DBFD755731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631" y="1088236"/>
            <a:ext cx="4512215" cy="3771781"/>
          </a:xfrm>
          <a:prstGeom prst="rect">
            <a:avLst/>
          </a:prstGeom>
        </p:spPr>
      </p:pic>
      <p:pic>
        <p:nvPicPr>
          <p:cNvPr id="20" name="Picture 19">
            <a:hlinkClick r:id="rId3"/>
            <a:extLst>
              <a:ext uri="{FF2B5EF4-FFF2-40B4-BE49-F238E27FC236}">
                <a16:creationId xmlns:a16="http://schemas.microsoft.com/office/drawing/2014/main" id="{FBE76E0B-DFDE-B34C-9558-5550C09C1ED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73890" y="1088236"/>
            <a:ext cx="2343646" cy="36922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435486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Zero-cost Transactions"/>
          <p:cNvSpPr txBox="1">
            <a:spLocks noGrp="1"/>
          </p:cNvSpPr>
          <p:nvPr>
            <p:ph type="title"/>
          </p:nvPr>
        </p:nvSpPr>
        <p:spPr>
          <a:xfrm>
            <a:off x="795528" y="162683"/>
            <a:ext cx="7552944" cy="946201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Double Helix and Life Forms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6A574CE0-EF9A-904B-AF8B-F96A1A4B24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811948A-B145-204B-8B5A-DBFD755731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974" y="1932749"/>
            <a:ext cx="3166278" cy="2646706"/>
          </a:xfrm>
          <a:prstGeom prst="rect">
            <a:avLst/>
          </a:prstGeom>
        </p:spPr>
      </p:pic>
      <p:pic>
        <p:nvPicPr>
          <p:cNvPr id="20" name="Picture 19">
            <a:hlinkClick r:id="rId3"/>
            <a:extLst>
              <a:ext uri="{FF2B5EF4-FFF2-40B4-BE49-F238E27FC236}">
                <a16:creationId xmlns:a16="http://schemas.microsoft.com/office/drawing/2014/main" id="{FBE76E0B-DFDE-B34C-9558-5550C09C1ED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4631" y="816600"/>
            <a:ext cx="704220" cy="110944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hlinkClick r:id="rId5"/>
            <a:extLst>
              <a:ext uri="{FF2B5EF4-FFF2-40B4-BE49-F238E27FC236}">
                <a16:creationId xmlns:a16="http://schemas.microsoft.com/office/drawing/2014/main" id="{B29EAC7F-94FA-144C-B662-2C2D1ACE390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45527" y="1932748"/>
            <a:ext cx="3164136" cy="264670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63429AA-1487-484A-8702-BD5D7DE9898D}"/>
              </a:ext>
            </a:extLst>
          </p:cNvPr>
          <p:cNvSpPr txBox="1"/>
          <p:nvPr/>
        </p:nvSpPr>
        <p:spPr>
          <a:xfrm>
            <a:off x="4741638" y="4673040"/>
            <a:ext cx="27719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Image Source: </a:t>
            </a:r>
            <a:r>
              <a:rPr lang="en-US" dirty="0" err="1">
                <a:hlinkClick r:id="rId7"/>
              </a:rPr>
              <a:t>Salieb-Beugelaar</a:t>
            </a:r>
            <a:endParaRPr lang="en-TW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77A615-2740-C948-BE2F-4E7B1E0381C5}"/>
              </a:ext>
            </a:extLst>
          </p:cNvPr>
          <p:cNvSpPr txBox="1"/>
          <p:nvPr/>
        </p:nvSpPr>
        <p:spPr>
          <a:xfrm>
            <a:off x="2105599" y="746258"/>
            <a:ext cx="487986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/>
              <a:t>What is interesting about Double Helix?</a:t>
            </a:r>
          </a:p>
          <a:p>
            <a:pPr algn="ctr"/>
            <a:endParaRPr lang="en-TW" dirty="0"/>
          </a:p>
          <a:p>
            <a:pPr algn="ctr"/>
            <a:r>
              <a:rPr lang="en-TW" dirty="0"/>
              <a:t>It is a simple structure that has </a:t>
            </a:r>
            <a:r>
              <a:rPr lang="en-TW" b="1" i="1" dirty="0"/>
              <a:t>Iteration</a:t>
            </a:r>
            <a:r>
              <a:rPr lang="en-TW" dirty="0"/>
              <a:t> and </a:t>
            </a:r>
            <a:r>
              <a:rPr lang="en-TW" b="1" i="1" dirty="0"/>
              <a:t>Branching</a:t>
            </a:r>
            <a:r>
              <a:rPr lang="en-TW" dirty="0"/>
              <a:t>!</a:t>
            </a:r>
          </a:p>
          <a:p>
            <a:pPr algn="ctr"/>
            <a:r>
              <a:rPr lang="en-TW" dirty="0"/>
              <a:t>(Iterations relates to time, and Branching Relates to Space)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0E53FF-701A-1647-87FD-EFC06A7B2FBD}"/>
              </a:ext>
            </a:extLst>
          </p:cNvPr>
          <p:cNvSpPr txBox="1"/>
          <p:nvPr/>
        </p:nvSpPr>
        <p:spPr>
          <a:xfrm>
            <a:off x="836741" y="4533597"/>
            <a:ext cx="30989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/>
              <a:t>The complexity of the structure </a:t>
            </a:r>
          </a:p>
          <a:p>
            <a:pPr algn="ctr"/>
            <a:r>
              <a:rPr lang="en-TW" dirty="0"/>
              <a:t>determines the updating clockspeed.</a:t>
            </a:r>
          </a:p>
        </p:txBody>
      </p:sp>
    </p:spTree>
    <p:extLst>
      <p:ext uri="{BB962C8B-B14F-4D97-AF65-F5344CB8AC3E}">
        <p14:creationId xmlns:p14="http://schemas.microsoft.com/office/powerpoint/2010/main" val="5110230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Biological Iterations and Branching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0101194D-7281-314C-B41B-089000ECB7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2382" y="1089403"/>
            <a:ext cx="6099236" cy="3914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6286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Zero-cost Transactions"/>
          <p:cNvSpPr txBox="1">
            <a:spLocks noGrp="1"/>
          </p:cNvSpPr>
          <p:nvPr>
            <p:ph type="title"/>
          </p:nvPr>
        </p:nvSpPr>
        <p:spPr>
          <a:xfrm>
            <a:off x="795528" y="162683"/>
            <a:ext cx="7552944" cy="946201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Updating Name Space to </a:t>
            </a:r>
            <a:r>
              <a:rPr lang="en-US" dirty="0">
                <a:solidFill>
                  <a:srgbClr val="FF0000"/>
                </a:solidFill>
              </a:rPr>
              <a:t>across</a:t>
            </a:r>
            <a:r>
              <a:rPr lang="en-US" dirty="0">
                <a:solidFill>
                  <a:schemeClr val="tx1"/>
                </a:solidFill>
              </a:rPr>
              <a:t> time scales</a:t>
            </a:r>
            <a:endParaRPr dirty="0">
              <a:solidFill>
                <a:schemeClr val="tx1"/>
              </a:solidFill>
            </a:endParaRPr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3342A332-83AE-9941-8B77-8089DF2CA43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09213537"/>
              </p:ext>
            </p:extLst>
          </p:nvPr>
        </p:nvGraphicFramePr>
        <p:xfrm>
          <a:off x="1887210" y="1108884"/>
          <a:ext cx="5521846" cy="35316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A0332949-DB89-E449-BC32-BC4543CC0BA3}"/>
              </a:ext>
            </a:extLst>
          </p:cNvPr>
          <p:cNvSpPr txBox="1"/>
          <p:nvPr/>
        </p:nvSpPr>
        <p:spPr>
          <a:xfrm>
            <a:off x="6733401" y="3319466"/>
            <a:ext cx="174438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sz="1100" dirty="0"/>
              <a:t>Accountants/</a:t>
            </a:r>
          </a:p>
          <a:p>
            <a:pPr algn="ctr"/>
            <a:r>
              <a:rPr lang="en-TW" sz="1100" dirty="0"/>
              <a:t>Notary Service Providers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197A294-3730-5745-ADEB-5911892D85C4}"/>
              </a:ext>
            </a:extLst>
          </p:cNvPr>
          <p:cNvSpPr txBox="1"/>
          <p:nvPr/>
        </p:nvSpPr>
        <p:spPr>
          <a:xfrm>
            <a:off x="1267468" y="3293745"/>
            <a:ext cx="144462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sz="1100" dirty="0"/>
              <a:t>Content Producers/</a:t>
            </a:r>
          </a:p>
          <a:p>
            <a:pPr algn="ctr"/>
            <a:r>
              <a:rPr lang="en-TW" sz="1100" dirty="0"/>
              <a:t>Product Designers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63B4977-2293-6346-8E0D-A02F69FD251B}"/>
              </a:ext>
            </a:extLst>
          </p:cNvPr>
          <p:cNvSpPr txBox="1"/>
          <p:nvPr/>
        </p:nvSpPr>
        <p:spPr>
          <a:xfrm>
            <a:off x="5505420" y="1136507"/>
            <a:ext cx="94448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sz="1100" dirty="0"/>
              <a:t>Consumers/</a:t>
            </a:r>
          </a:p>
          <a:p>
            <a:pPr algn="ctr"/>
            <a:r>
              <a:rPr lang="en-TW" sz="1100" dirty="0"/>
              <a:t>Distributors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6A574CE0-EF9A-904B-AF8B-F96A1A4B24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 dirty="0"/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490AF66A-2AB7-8B42-8B43-7C87550A1D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471" b="89694" l="5500" r="93167">
                        <a14:foregroundMark x1="33000" y1="28412" x2="33000" y2="28412"/>
                        <a14:foregroundMark x1="44167" y1="37047" x2="44167" y2="37047"/>
                        <a14:foregroundMark x1="55333" y1="50139" x2="55333" y2="50139"/>
                        <a14:foregroundMark x1="68667" y1="28134" x2="68667" y2="28134"/>
                        <a14:foregroundMark x1="87000" y1="24513" x2="87000" y2="24513"/>
                        <a14:foregroundMark x1="93000" y1="41783" x2="93000" y2="41783"/>
                        <a14:foregroundMark x1="93333" y1="59889" x2="93333" y2="59889"/>
                        <a14:foregroundMark x1="92333" y1="54039" x2="92333" y2="54039"/>
                        <a14:foregroundMark x1="88167" y1="49861" x2="88167" y2="49861"/>
                        <a14:foregroundMark x1="53167" y1="60724" x2="53167" y2="60724"/>
                        <a14:foregroundMark x1="53167" y1="75766" x2="53167" y2="75766"/>
                        <a14:foregroundMark x1="17333" y1="84680" x2="17333" y2="84680"/>
                        <a14:foregroundMark x1="31833" y1="73259" x2="31833" y2="73259"/>
                        <a14:foregroundMark x1="15000" y1="64067" x2="15000" y2="64067"/>
                        <a14:foregroundMark x1="5500" y1="56267" x2="5500" y2="56267"/>
                        <a14:foregroundMark x1="7500" y1="38719" x2="7500" y2="38719"/>
                        <a14:foregroundMark x1="26667" y1="28969" x2="26667" y2="28969"/>
                        <a14:foregroundMark x1="44167" y1="22563" x2="44167" y2="22563"/>
                        <a14:foregroundMark x1="54333" y1="19499" x2="54333" y2="19499"/>
                        <a14:foregroundMark x1="53500" y1="13928" x2="53500" y2="13928"/>
                        <a14:foregroundMark x1="44000" y1="18384" x2="44000" y2="18384"/>
                        <a14:foregroundMark x1="48000" y1="18663" x2="48000" y2="18663"/>
                        <a14:foregroundMark x1="44833" y1="19220" x2="44833" y2="19220"/>
                        <a14:foregroundMark x1="52167" y1="18384" x2="52167" y2="18384"/>
                        <a14:foregroundMark x1="52667" y1="14763" x2="52667" y2="14763"/>
                        <a14:foregroundMark x1="50167" y1="13928" x2="50167" y2="13928"/>
                        <a14:foregroundMark x1="46333" y1="14206" x2="46333" y2="14206"/>
                        <a14:foregroundMark x1="46833" y1="17549" x2="46833" y2="17549"/>
                        <a14:foregroundMark x1="45000" y1="14206" x2="45000" y2="14206"/>
                        <a14:backgroundMark x1="47667" y1="19777" x2="47667" y2="19777"/>
                        <a14:backgroundMark x1="47500" y1="19220" x2="47500" y2="19220"/>
                        <a14:backgroundMark x1="47667" y1="19777" x2="47667" y2="19777"/>
                        <a14:backgroundMark x1="47667" y1="19220" x2="47667" y2="19220"/>
                        <a14:backgroundMark x1="47833" y1="19220" x2="47833" y2="19220"/>
                        <a14:backgroundMark x1="47667" y1="19499" x2="47667" y2="19499"/>
                        <a14:backgroundMark x1="47667" y1="19499" x2="47833" y2="19777"/>
                        <a14:backgroundMark x1="47833" y1="19499" x2="47833" y2="19499"/>
                        <a14:backgroundMark x1="47833" y1="19499" x2="47833" y2="19499"/>
                        <a14:backgroundMark x1="47667" y1="18942" x2="47667" y2="18942"/>
                        <a14:backgroundMark x1="47667" y1="19220" x2="47667" y2="19220"/>
                        <a14:backgroundMark x1="47667" y1="19220" x2="47667" y2="19220"/>
                        <a14:backgroundMark x1="47667" y1="19499" x2="47667" y2="19499"/>
                        <a14:backgroundMark x1="47667" y1="19499" x2="47667" y2="19499"/>
                        <a14:backgroundMark x1="47667" y1="18942" x2="47667" y2="18942"/>
                        <a14:backgroundMark x1="47667" y1="19499" x2="47667" y2="19499"/>
                        <a14:backgroundMark x1="47667" y1="19777" x2="47667" y2="19777"/>
                        <a14:backgroundMark x1="47667" y1="19220" x2="47667" y2="19220"/>
                        <a14:backgroundMark x1="47667" y1="19220" x2="47667" y2="19220"/>
                        <a14:backgroundMark x1="47667" y1="19499" x2="47667" y2="19499"/>
                        <a14:backgroundMark x1="47833" y1="19499" x2="47833" y2="19499"/>
                        <a14:backgroundMark x1="51667" y1="18942" x2="51667" y2="18942"/>
                        <a14:backgroundMark x1="43667" y1="19220" x2="43667" y2="19220"/>
                        <a14:backgroundMark x1="48500" y1="16713" x2="48500" y2="16713"/>
                        <a14:backgroundMark x1="45833" y1="18106" x2="45833" y2="18106"/>
                        <a14:backgroundMark x1="47167" y1="20056" x2="47167" y2="20056"/>
                        <a14:backgroundMark x1="48500" y1="18106" x2="48500" y2="18106"/>
                        <a14:backgroundMark x1="48833" y1="15320" x2="48833" y2="15320"/>
                        <a14:backgroundMark x1="47667" y1="14485" x2="47667" y2="14485"/>
                        <a14:backgroundMark x1="52667" y1="15877" x2="52667" y2="15877"/>
                        <a14:backgroundMark x1="52167" y1="15320" x2="52167" y2="15320"/>
                        <a14:backgroundMark x1="49000" y1="13928" x2="49000" y2="13928"/>
                        <a14:backgroundMark x1="50333" y1="13370" x2="50333" y2="13370"/>
                        <a14:backgroundMark x1="51000" y1="13928" x2="51000" y2="13928"/>
                        <a14:backgroundMark x1="50000" y1="14206" x2="50000" y2="14206"/>
                        <a14:backgroundMark x1="52500" y1="16992" x2="52500" y2="16992"/>
                        <a14:backgroundMark x1="52667" y1="14763" x2="52667" y2="14763"/>
                        <a14:backgroundMark x1="54500" y1="13649" x2="54500" y2="13649"/>
                        <a14:backgroundMark x1="53667" y1="13928" x2="53667" y2="13928"/>
                        <a14:backgroundMark x1="54500" y1="19499" x2="54500" y2="19499"/>
                        <a14:backgroundMark x1="53833" y1="19777" x2="53833" y2="19777"/>
                        <a14:backgroundMark x1="54167" y1="20056" x2="54167" y2="20056"/>
                        <a14:backgroundMark x1="54167" y1="19499" x2="54167" y2="19499"/>
                        <a14:backgroundMark x1="53167" y1="14206" x2="53167" y2="14206"/>
                        <a14:backgroundMark x1="45833" y1="14206" x2="45833" y2="14206"/>
                        <a14:backgroundMark x1="45000" y1="16156" x2="45000" y2="16156"/>
                        <a14:backgroundMark x1="46500" y1="14485" x2="46500" y2="14485"/>
                        <a14:backgroundMark x1="45833" y1="13928" x2="45833" y2="13928"/>
                        <a14:backgroundMark x1="45833" y1="14485" x2="45833" y2="14485"/>
                        <a14:backgroundMark x1="45000" y1="14485" x2="45000" y2="14485"/>
                        <a14:backgroundMark x1="45000" y1="13649" x2="45000" y2="13649"/>
                        <a14:backgroundMark x1="44833" y1="14485" x2="44833" y2="14485"/>
                        <a14:backgroundMark x1="44667" y1="14206" x2="44667" y2="14206"/>
                        <a14:backgroundMark x1="44500" y1="18384" x2="44500" y2="18384"/>
                        <a14:backgroundMark x1="44833" y1="19220" x2="44833" y2="19220"/>
                        <a14:backgroundMark x1="45167" y1="19777" x2="45167" y2="19777"/>
                        <a14:backgroundMark x1="46500" y1="17827" x2="46500" y2="17827"/>
                        <a14:backgroundMark x1="47833" y1="18942" x2="47833" y2="18942"/>
                        <a14:backgroundMark x1="47833" y1="19220" x2="47833" y2="19220"/>
                        <a14:backgroundMark x1="46667" y1="17549" x2="46667" y2="17549"/>
                        <a14:backgroundMark x1="44000" y1="18663" x2="44000" y2="18663"/>
                        <a14:backgroundMark x1="43833" y1="18384" x2="43833" y2="18384"/>
                        <a14:backgroundMark x1="51833" y1="15599" x2="51833" y2="15599"/>
                        <a14:backgroundMark x1="52167" y1="15877" x2="52167" y2="15877"/>
                        <a14:backgroundMark x1="50167" y1="14206" x2="50167" y2="14206"/>
                        <a14:backgroundMark x1="52000" y1="18663" x2="52000" y2="18663"/>
                        <a14:backgroundMark x1="52167" y1="18384" x2="52167" y2="18384"/>
                        <a14:backgroundMark x1="48167" y1="19220" x2="48167" y2="19220"/>
                        <a14:backgroundMark x1="48167" y1="18663" x2="48167" y2="18663"/>
                        <a14:backgroundMark x1="47667" y1="18663" x2="47667" y2="18663"/>
                        <a14:backgroundMark x1="48667" y1="17270" x2="48667" y2="17270"/>
                        <a14:backgroundMark x1="48667" y1="15042" x2="48667" y2="15042"/>
                        <a14:backgroundMark x1="48500" y1="18663" x2="48500" y2="18663"/>
                        <a14:backgroundMark x1="46167" y1="14206" x2="46167" y2="14206"/>
                        <a14:backgroundMark x1="45333" y1="14485" x2="45333" y2="14485"/>
                        <a14:backgroundMark x1="44833" y1="14485" x2="44833" y2="14485"/>
                        <a14:backgroundMark x1="44667" y1="14485" x2="44667" y2="14485"/>
                        <a14:backgroundMark x1="44000" y1="18384" x2="44000" y2="18384"/>
                        <a14:backgroundMark x1="44833" y1="14206" x2="44833" y2="14206"/>
                        <a14:backgroundMark x1="45000" y1="14206" x2="45000" y2="14206"/>
                        <a14:backgroundMark x1="54667" y1="18663" x2="54667" y2="186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36183" y="3739178"/>
            <a:ext cx="1035901" cy="590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7ADCC27A-A679-D44D-8D9D-D9735E9EB2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471" b="89694" l="5500" r="93167">
                        <a14:foregroundMark x1="33000" y1="28412" x2="33000" y2="28412"/>
                        <a14:foregroundMark x1="44167" y1="37047" x2="44167" y2="37047"/>
                        <a14:foregroundMark x1="55333" y1="50139" x2="55333" y2="50139"/>
                        <a14:foregroundMark x1="68667" y1="28134" x2="68667" y2="28134"/>
                        <a14:foregroundMark x1="87000" y1="24513" x2="87000" y2="24513"/>
                        <a14:foregroundMark x1="93000" y1="41783" x2="93000" y2="41783"/>
                        <a14:foregroundMark x1="93333" y1="59889" x2="93333" y2="59889"/>
                        <a14:foregroundMark x1="92333" y1="54039" x2="92333" y2="54039"/>
                        <a14:foregroundMark x1="88167" y1="49861" x2="88167" y2="49861"/>
                        <a14:foregroundMark x1="53167" y1="60724" x2="53167" y2="60724"/>
                        <a14:foregroundMark x1="53167" y1="75766" x2="53167" y2="75766"/>
                        <a14:foregroundMark x1="17333" y1="84680" x2="17333" y2="84680"/>
                        <a14:foregroundMark x1="31833" y1="73259" x2="31833" y2="73259"/>
                        <a14:foregroundMark x1="15000" y1="64067" x2="15000" y2="64067"/>
                        <a14:foregroundMark x1="5500" y1="56267" x2="5500" y2="56267"/>
                        <a14:foregroundMark x1="7500" y1="38719" x2="7500" y2="38719"/>
                        <a14:foregroundMark x1="26667" y1="28969" x2="26667" y2="28969"/>
                        <a14:foregroundMark x1="44167" y1="22563" x2="44167" y2="22563"/>
                        <a14:foregroundMark x1="54333" y1="19499" x2="54333" y2="19499"/>
                        <a14:foregroundMark x1="53500" y1="13928" x2="53500" y2="13928"/>
                        <a14:foregroundMark x1="44000" y1="18384" x2="44000" y2="18384"/>
                        <a14:foregroundMark x1="48000" y1="18663" x2="48000" y2="18663"/>
                        <a14:foregroundMark x1="44833" y1="19220" x2="44833" y2="19220"/>
                        <a14:foregroundMark x1="52167" y1="18384" x2="52167" y2="18384"/>
                        <a14:foregroundMark x1="52667" y1="14763" x2="52667" y2="14763"/>
                        <a14:foregroundMark x1="50167" y1="13928" x2="50167" y2="13928"/>
                        <a14:foregroundMark x1="46333" y1="14206" x2="46333" y2="14206"/>
                        <a14:foregroundMark x1="46833" y1="17549" x2="46833" y2="17549"/>
                        <a14:foregroundMark x1="45000" y1="14206" x2="45000" y2="14206"/>
                        <a14:backgroundMark x1="47667" y1="19777" x2="47667" y2="19777"/>
                        <a14:backgroundMark x1="47500" y1="19220" x2="47500" y2="19220"/>
                        <a14:backgroundMark x1="47667" y1="19777" x2="47667" y2="19777"/>
                        <a14:backgroundMark x1="47667" y1="19220" x2="47667" y2="19220"/>
                        <a14:backgroundMark x1="47833" y1="19220" x2="47833" y2="19220"/>
                        <a14:backgroundMark x1="47667" y1="19499" x2="47667" y2="19499"/>
                        <a14:backgroundMark x1="47667" y1="19499" x2="47833" y2="19777"/>
                        <a14:backgroundMark x1="47833" y1="19499" x2="47833" y2="19499"/>
                        <a14:backgroundMark x1="47833" y1="19499" x2="47833" y2="19499"/>
                        <a14:backgroundMark x1="47667" y1="18942" x2="47667" y2="18942"/>
                        <a14:backgroundMark x1="47667" y1="19220" x2="47667" y2="19220"/>
                        <a14:backgroundMark x1="47667" y1="19220" x2="47667" y2="19220"/>
                        <a14:backgroundMark x1="47667" y1="19499" x2="47667" y2="19499"/>
                        <a14:backgroundMark x1="47667" y1="19499" x2="47667" y2="19499"/>
                        <a14:backgroundMark x1="47667" y1="18942" x2="47667" y2="18942"/>
                        <a14:backgroundMark x1="47667" y1="19499" x2="47667" y2="19499"/>
                        <a14:backgroundMark x1="47667" y1="19777" x2="47667" y2="19777"/>
                        <a14:backgroundMark x1="47667" y1="19220" x2="47667" y2="19220"/>
                        <a14:backgroundMark x1="47667" y1="19220" x2="47667" y2="19220"/>
                        <a14:backgroundMark x1="47667" y1="19499" x2="47667" y2="19499"/>
                        <a14:backgroundMark x1="47833" y1="19499" x2="47833" y2="19499"/>
                        <a14:backgroundMark x1="51667" y1="18942" x2="51667" y2="18942"/>
                        <a14:backgroundMark x1="43667" y1="19220" x2="43667" y2="19220"/>
                        <a14:backgroundMark x1="48500" y1="16713" x2="48500" y2="16713"/>
                        <a14:backgroundMark x1="45833" y1="18106" x2="45833" y2="18106"/>
                        <a14:backgroundMark x1="47167" y1="20056" x2="47167" y2="20056"/>
                        <a14:backgroundMark x1="48500" y1="18106" x2="48500" y2="18106"/>
                        <a14:backgroundMark x1="48833" y1="15320" x2="48833" y2="15320"/>
                        <a14:backgroundMark x1="47667" y1="14485" x2="47667" y2="14485"/>
                        <a14:backgroundMark x1="52667" y1="15877" x2="52667" y2="15877"/>
                        <a14:backgroundMark x1="52167" y1="15320" x2="52167" y2="15320"/>
                        <a14:backgroundMark x1="49000" y1="13928" x2="49000" y2="13928"/>
                        <a14:backgroundMark x1="50333" y1="13370" x2="50333" y2="13370"/>
                        <a14:backgroundMark x1="51000" y1="13928" x2="51000" y2="13928"/>
                        <a14:backgroundMark x1="50000" y1="14206" x2="50000" y2="14206"/>
                        <a14:backgroundMark x1="52500" y1="16992" x2="52500" y2="16992"/>
                        <a14:backgroundMark x1="52667" y1="14763" x2="52667" y2="14763"/>
                        <a14:backgroundMark x1="54500" y1="13649" x2="54500" y2="13649"/>
                        <a14:backgroundMark x1="53667" y1="13928" x2="53667" y2="13928"/>
                        <a14:backgroundMark x1="54500" y1="19499" x2="54500" y2="19499"/>
                        <a14:backgroundMark x1="53833" y1="19777" x2="53833" y2="19777"/>
                        <a14:backgroundMark x1="54167" y1="20056" x2="54167" y2="20056"/>
                        <a14:backgroundMark x1="54167" y1="19499" x2="54167" y2="19499"/>
                        <a14:backgroundMark x1="53167" y1="14206" x2="53167" y2="14206"/>
                        <a14:backgroundMark x1="45833" y1="14206" x2="45833" y2="14206"/>
                        <a14:backgroundMark x1="45000" y1="16156" x2="45000" y2="16156"/>
                        <a14:backgroundMark x1="46500" y1="14485" x2="46500" y2="14485"/>
                        <a14:backgroundMark x1="45833" y1="13928" x2="45833" y2="13928"/>
                        <a14:backgroundMark x1="45833" y1="14485" x2="45833" y2="14485"/>
                        <a14:backgroundMark x1="45000" y1="14485" x2="45000" y2="14485"/>
                        <a14:backgroundMark x1="45000" y1="13649" x2="45000" y2="13649"/>
                        <a14:backgroundMark x1="44833" y1="14485" x2="44833" y2="14485"/>
                        <a14:backgroundMark x1="44667" y1="14206" x2="44667" y2="14206"/>
                        <a14:backgroundMark x1="44500" y1="18384" x2="44500" y2="18384"/>
                        <a14:backgroundMark x1="44833" y1="19220" x2="44833" y2="19220"/>
                        <a14:backgroundMark x1="45167" y1="19777" x2="45167" y2="19777"/>
                        <a14:backgroundMark x1="46500" y1="17827" x2="46500" y2="17827"/>
                        <a14:backgroundMark x1="47833" y1="18942" x2="47833" y2="18942"/>
                        <a14:backgroundMark x1="47833" y1="19220" x2="47833" y2="19220"/>
                        <a14:backgroundMark x1="46667" y1="17549" x2="46667" y2="17549"/>
                        <a14:backgroundMark x1="44000" y1="18663" x2="44000" y2="18663"/>
                        <a14:backgroundMark x1="43833" y1="18384" x2="43833" y2="18384"/>
                        <a14:backgroundMark x1="51833" y1="15599" x2="51833" y2="15599"/>
                        <a14:backgroundMark x1="52167" y1="15877" x2="52167" y2="15877"/>
                        <a14:backgroundMark x1="50167" y1="14206" x2="50167" y2="14206"/>
                        <a14:backgroundMark x1="52000" y1="18663" x2="52000" y2="18663"/>
                        <a14:backgroundMark x1="52167" y1="18384" x2="52167" y2="18384"/>
                        <a14:backgroundMark x1="48167" y1="19220" x2="48167" y2="19220"/>
                        <a14:backgroundMark x1="48167" y1="18663" x2="48167" y2="18663"/>
                        <a14:backgroundMark x1="47667" y1="18663" x2="47667" y2="18663"/>
                        <a14:backgroundMark x1="48667" y1="17270" x2="48667" y2="17270"/>
                        <a14:backgroundMark x1="48667" y1="15042" x2="48667" y2="15042"/>
                        <a14:backgroundMark x1="48500" y1="18663" x2="48500" y2="18663"/>
                        <a14:backgroundMark x1="46167" y1="14206" x2="46167" y2="14206"/>
                        <a14:backgroundMark x1="45333" y1="14485" x2="45333" y2="14485"/>
                        <a14:backgroundMark x1="44833" y1="14485" x2="44833" y2="14485"/>
                        <a14:backgroundMark x1="44667" y1="14485" x2="44667" y2="14485"/>
                        <a14:backgroundMark x1="44000" y1="18384" x2="44000" y2="18384"/>
                        <a14:backgroundMark x1="44833" y1="14206" x2="44833" y2="14206"/>
                        <a14:backgroundMark x1="45000" y1="14206" x2="45000" y2="14206"/>
                        <a14:backgroundMark x1="54667" y1="18663" x2="54667" y2="186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5400000">
            <a:off x="4161551" y="837722"/>
            <a:ext cx="1035901" cy="590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8201A0D8-A155-3243-8943-1172B7B2B6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471" b="89694" l="5500" r="93167">
                        <a14:foregroundMark x1="33000" y1="28412" x2="33000" y2="28412"/>
                        <a14:foregroundMark x1="44167" y1="37047" x2="44167" y2="37047"/>
                        <a14:foregroundMark x1="55333" y1="50139" x2="55333" y2="50139"/>
                        <a14:foregroundMark x1="68667" y1="28134" x2="68667" y2="28134"/>
                        <a14:foregroundMark x1="87000" y1="24513" x2="87000" y2="24513"/>
                        <a14:foregroundMark x1="93000" y1="41783" x2="93000" y2="41783"/>
                        <a14:foregroundMark x1="93333" y1="59889" x2="93333" y2="59889"/>
                        <a14:foregroundMark x1="92333" y1="54039" x2="92333" y2="54039"/>
                        <a14:foregroundMark x1="88167" y1="49861" x2="88167" y2="49861"/>
                        <a14:foregroundMark x1="53167" y1="60724" x2="53167" y2="60724"/>
                        <a14:foregroundMark x1="53167" y1="75766" x2="53167" y2="75766"/>
                        <a14:foregroundMark x1="17333" y1="84680" x2="17333" y2="84680"/>
                        <a14:foregroundMark x1="31833" y1="73259" x2="31833" y2="73259"/>
                        <a14:foregroundMark x1="15000" y1="64067" x2="15000" y2="64067"/>
                        <a14:foregroundMark x1="5500" y1="56267" x2="5500" y2="56267"/>
                        <a14:foregroundMark x1="7500" y1="38719" x2="7500" y2="38719"/>
                        <a14:foregroundMark x1="26667" y1="28969" x2="26667" y2="28969"/>
                        <a14:foregroundMark x1="44167" y1="22563" x2="44167" y2="22563"/>
                        <a14:foregroundMark x1="54333" y1="19499" x2="54333" y2="19499"/>
                        <a14:foregroundMark x1="53500" y1="13928" x2="53500" y2="13928"/>
                        <a14:foregroundMark x1="44000" y1="18384" x2="44000" y2="18384"/>
                        <a14:foregroundMark x1="48000" y1="18663" x2="48000" y2="18663"/>
                        <a14:foregroundMark x1="44833" y1="19220" x2="44833" y2="19220"/>
                        <a14:foregroundMark x1="52167" y1="18384" x2="52167" y2="18384"/>
                        <a14:foregroundMark x1="52667" y1="14763" x2="52667" y2="14763"/>
                        <a14:foregroundMark x1="50167" y1="13928" x2="50167" y2="13928"/>
                        <a14:foregroundMark x1="46333" y1="14206" x2="46333" y2="14206"/>
                        <a14:foregroundMark x1="46833" y1="17549" x2="46833" y2="17549"/>
                        <a14:foregroundMark x1="45000" y1="14206" x2="45000" y2="14206"/>
                        <a14:backgroundMark x1="47667" y1="19777" x2="47667" y2="19777"/>
                        <a14:backgroundMark x1="47500" y1="19220" x2="47500" y2="19220"/>
                        <a14:backgroundMark x1="47667" y1="19777" x2="47667" y2="19777"/>
                        <a14:backgroundMark x1="47667" y1="19220" x2="47667" y2="19220"/>
                        <a14:backgroundMark x1="47833" y1="19220" x2="47833" y2="19220"/>
                        <a14:backgroundMark x1="47667" y1="19499" x2="47667" y2="19499"/>
                        <a14:backgroundMark x1="47667" y1="19499" x2="47833" y2="19777"/>
                        <a14:backgroundMark x1="47833" y1="19499" x2="47833" y2="19499"/>
                        <a14:backgroundMark x1="47833" y1="19499" x2="47833" y2="19499"/>
                        <a14:backgroundMark x1="47667" y1="18942" x2="47667" y2="18942"/>
                        <a14:backgroundMark x1="47667" y1="19220" x2="47667" y2="19220"/>
                        <a14:backgroundMark x1="47667" y1="19220" x2="47667" y2="19220"/>
                        <a14:backgroundMark x1="47667" y1="19499" x2="47667" y2="19499"/>
                        <a14:backgroundMark x1="47667" y1="19499" x2="47667" y2="19499"/>
                        <a14:backgroundMark x1="47667" y1="18942" x2="47667" y2="18942"/>
                        <a14:backgroundMark x1="47667" y1="19499" x2="47667" y2="19499"/>
                        <a14:backgroundMark x1="47667" y1="19777" x2="47667" y2="19777"/>
                        <a14:backgroundMark x1="47667" y1="19220" x2="47667" y2="19220"/>
                        <a14:backgroundMark x1="47667" y1="19220" x2="47667" y2="19220"/>
                        <a14:backgroundMark x1="47667" y1="19499" x2="47667" y2="19499"/>
                        <a14:backgroundMark x1="47833" y1="19499" x2="47833" y2="19499"/>
                        <a14:backgroundMark x1="51667" y1="18942" x2="51667" y2="18942"/>
                        <a14:backgroundMark x1="43667" y1="19220" x2="43667" y2="19220"/>
                        <a14:backgroundMark x1="48500" y1="16713" x2="48500" y2="16713"/>
                        <a14:backgroundMark x1="45833" y1="18106" x2="45833" y2="18106"/>
                        <a14:backgroundMark x1="47167" y1="20056" x2="47167" y2="20056"/>
                        <a14:backgroundMark x1="48500" y1="18106" x2="48500" y2="18106"/>
                        <a14:backgroundMark x1="48833" y1="15320" x2="48833" y2="15320"/>
                        <a14:backgroundMark x1="47667" y1="14485" x2="47667" y2="14485"/>
                        <a14:backgroundMark x1="52667" y1="15877" x2="52667" y2="15877"/>
                        <a14:backgroundMark x1="52167" y1="15320" x2="52167" y2="15320"/>
                        <a14:backgroundMark x1="49000" y1="13928" x2="49000" y2="13928"/>
                        <a14:backgroundMark x1="50333" y1="13370" x2="50333" y2="13370"/>
                        <a14:backgroundMark x1="51000" y1="13928" x2="51000" y2="13928"/>
                        <a14:backgroundMark x1="50000" y1="14206" x2="50000" y2="14206"/>
                        <a14:backgroundMark x1="52500" y1="16992" x2="52500" y2="16992"/>
                        <a14:backgroundMark x1="52667" y1="14763" x2="52667" y2="14763"/>
                        <a14:backgroundMark x1="54500" y1="13649" x2="54500" y2="13649"/>
                        <a14:backgroundMark x1="53667" y1="13928" x2="53667" y2="13928"/>
                        <a14:backgroundMark x1="54500" y1="19499" x2="54500" y2="19499"/>
                        <a14:backgroundMark x1="53833" y1="19777" x2="53833" y2="19777"/>
                        <a14:backgroundMark x1="54167" y1="20056" x2="54167" y2="20056"/>
                        <a14:backgroundMark x1="54167" y1="19499" x2="54167" y2="19499"/>
                        <a14:backgroundMark x1="53167" y1="14206" x2="53167" y2="14206"/>
                        <a14:backgroundMark x1="45833" y1="14206" x2="45833" y2="14206"/>
                        <a14:backgroundMark x1="45000" y1="16156" x2="45000" y2="16156"/>
                        <a14:backgroundMark x1="46500" y1="14485" x2="46500" y2="14485"/>
                        <a14:backgroundMark x1="45833" y1="13928" x2="45833" y2="13928"/>
                        <a14:backgroundMark x1="45833" y1="14485" x2="45833" y2="14485"/>
                        <a14:backgroundMark x1="45000" y1="14485" x2="45000" y2="14485"/>
                        <a14:backgroundMark x1="45000" y1="13649" x2="45000" y2="13649"/>
                        <a14:backgroundMark x1="44833" y1="14485" x2="44833" y2="14485"/>
                        <a14:backgroundMark x1="44667" y1="14206" x2="44667" y2="14206"/>
                        <a14:backgroundMark x1="44500" y1="18384" x2="44500" y2="18384"/>
                        <a14:backgroundMark x1="44833" y1="19220" x2="44833" y2="19220"/>
                        <a14:backgroundMark x1="45167" y1="19777" x2="45167" y2="19777"/>
                        <a14:backgroundMark x1="46500" y1="17827" x2="46500" y2="17827"/>
                        <a14:backgroundMark x1="47833" y1="18942" x2="47833" y2="18942"/>
                        <a14:backgroundMark x1="47833" y1="19220" x2="47833" y2="19220"/>
                        <a14:backgroundMark x1="46667" y1="17549" x2="46667" y2="17549"/>
                        <a14:backgroundMark x1="44000" y1="18663" x2="44000" y2="18663"/>
                        <a14:backgroundMark x1="43833" y1="18384" x2="43833" y2="18384"/>
                        <a14:backgroundMark x1="51833" y1="15599" x2="51833" y2="15599"/>
                        <a14:backgroundMark x1="52167" y1="15877" x2="52167" y2="15877"/>
                        <a14:backgroundMark x1="50167" y1="14206" x2="50167" y2="14206"/>
                        <a14:backgroundMark x1="52000" y1="18663" x2="52000" y2="18663"/>
                        <a14:backgroundMark x1="52167" y1="18384" x2="52167" y2="18384"/>
                        <a14:backgroundMark x1="48167" y1="19220" x2="48167" y2="19220"/>
                        <a14:backgroundMark x1="48167" y1="18663" x2="48167" y2="18663"/>
                        <a14:backgroundMark x1="47667" y1="18663" x2="47667" y2="18663"/>
                        <a14:backgroundMark x1="48667" y1="17270" x2="48667" y2="17270"/>
                        <a14:backgroundMark x1="48667" y1="15042" x2="48667" y2="15042"/>
                        <a14:backgroundMark x1="48500" y1="18663" x2="48500" y2="18663"/>
                        <a14:backgroundMark x1="46167" y1="14206" x2="46167" y2="14206"/>
                        <a14:backgroundMark x1="45333" y1="14485" x2="45333" y2="14485"/>
                        <a14:backgroundMark x1="44833" y1="14485" x2="44833" y2="14485"/>
                        <a14:backgroundMark x1="44667" y1="14485" x2="44667" y2="14485"/>
                        <a14:backgroundMark x1="44000" y1="18384" x2="44000" y2="18384"/>
                        <a14:backgroundMark x1="44833" y1="14206" x2="44833" y2="14206"/>
                        <a14:backgroundMark x1="45000" y1="14206" x2="45000" y2="14206"/>
                        <a14:backgroundMark x1="54667" y1="18663" x2="54667" y2="186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0800000">
            <a:off x="6140391" y="3760379"/>
            <a:ext cx="1035901" cy="590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4725DEB-7CC5-8141-92F2-A2E5A7B3D9AE}"/>
              </a:ext>
            </a:extLst>
          </p:cNvPr>
          <p:cNvGrpSpPr/>
          <p:nvPr/>
        </p:nvGrpSpPr>
        <p:grpSpPr>
          <a:xfrm>
            <a:off x="304948" y="1133160"/>
            <a:ext cx="2867136" cy="1731421"/>
            <a:chOff x="4130548" y="621792"/>
            <a:chExt cx="4042209" cy="2418588"/>
          </a:xfrm>
        </p:grpSpPr>
        <p:pic>
          <p:nvPicPr>
            <p:cNvPr id="13" name="Picture 4">
              <a:extLst>
                <a:ext uri="{FF2B5EF4-FFF2-40B4-BE49-F238E27FC236}">
                  <a16:creationId xmlns:a16="http://schemas.microsoft.com/office/drawing/2014/main" id="{ABB6A1F9-F561-3F4C-8FB2-6AF0556C12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screen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9471" b="89694" l="5500" r="93167">
                          <a14:foregroundMark x1="33000" y1="28412" x2="33000" y2="28412"/>
                          <a14:foregroundMark x1="44167" y1="37047" x2="44167" y2="37047"/>
                          <a14:foregroundMark x1="55333" y1="50139" x2="55333" y2="50139"/>
                          <a14:foregroundMark x1="68667" y1="28134" x2="68667" y2="28134"/>
                          <a14:foregroundMark x1="87000" y1="24513" x2="87000" y2="24513"/>
                          <a14:foregroundMark x1="93000" y1="41783" x2="93000" y2="41783"/>
                          <a14:foregroundMark x1="93333" y1="59889" x2="93333" y2="59889"/>
                          <a14:foregroundMark x1="92333" y1="54039" x2="92333" y2="54039"/>
                          <a14:foregroundMark x1="88167" y1="49861" x2="88167" y2="49861"/>
                          <a14:foregroundMark x1="53167" y1="60724" x2="53167" y2="60724"/>
                          <a14:foregroundMark x1="53167" y1="75766" x2="53167" y2="75766"/>
                          <a14:foregroundMark x1="17333" y1="84680" x2="17333" y2="84680"/>
                          <a14:foregroundMark x1="31833" y1="73259" x2="31833" y2="73259"/>
                          <a14:foregroundMark x1="15000" y1="64067" x2="15000" y2="64067"/>
                          <a14:foregroundMark x1="5500" y1="56267" x2="5500" y2="56267"/>
                          <a14:foregroundMark x1="7500" y1="38719" x2="7500" y2="38719"/>
                          <a14:foregroundMark x1="26667" y1="28969" x2="26667" y2="28969"/>
                          <a14:foregroundMark x1="44167" y1="22563" x2="44167" y2="22563"/>
                          <a14:foregroundMark x1="54333" y1="19499" x2="54333" y2="19499"/>
                          <a14:foregroundMark x1="53500" y1="13928" x2="53500" y2="13928"/>
                          <a14:foregroundMark x1="44000" y1="18384" x2="44000" y2="18384"/>
                          <a14:foregroundMark x1="48000" y1="18663" x2="48000" y2="18663"/>
                          <a14:foregroundMark x1="44833" y1="19220" x2="44833" y2="19220"/>
                          <a14:foregroundMark x1="52167" y1="18384" x2="52167" y2="18384"/>
                          <a14:foregroundMark x1="52667" y1="14763" x2="52667" y2="14763"/>
                          <a14:foregroundMark x1="50167" y1="13928" x2="50167" y2="13928"/>
                          <a14:foregroundMark x1="46333" y1="14206" x2="46333" y2="14206"/>
                          <a14:foregroundMark x1="46833" y1="17549" x2="46833" y2="17549"/>
                          <a14:foregroundMark x1="45000" y1="14206" x2="45000" y2="14206"/>
                          <a14:backgroundMark x1="47667" y1="19777" x2="47667" y2="19777"/>
                          <a14:backgroundMark x1="47500" y1="19220" x2="47500" y2="19220"/>
                          <a14:backgroundMark x1="47667" y1="19777" x2="47667" y2="19777"/>
                          <a14:backgroundMark x1="47667" y1="19220" x2="47667" y2="19220"/>
                          <a14:backgroundMark x1="47833" y1="19220" x2="47833" y2="19220"/>
                          <a14:backgroundMark x1="47667" y1="19499" x2="47667" y2="19499"/>
                          <a14:backgroundMark x1="47667" y1="19499" x2="47833" y2="19777"/>
                          <a14:backgroundMark x1="47833" y1="19499" x2="47833" y2="19499"/>
                          <a14:backgroundMark x1="47833" y1="19499" x2="47833" y2="19499"/>
                          <a14:backgroundMark x1="47667" y1="18942" x2="47667" y2="18942"/>
                          <a14:backgroundMark x1="47667" y1="19220" x2="47667" y2="19220"/>
                          <a14:backgroundMark x1="47667" y1="19220" x2="47667" y2="19220"/>
                          <a14:backgroundMark x1="47667" y1="19499" x2="47667" y2="19499"/>
                          <a14:backgroundMark x1="47667" y1="19499" x2="47667" y2="19499"/>
                          <a14:backgroundMark x1="47667" y1="18942" x2="47667" y2="18942"/>
                          <a14:backgroundMark x1="47667" y1="19499" x2="47667" y2="19499"/>
                          <a14:backgroundMark x1="47667" y1="19777" x2="47667" y2="19777"/>
                          <a14:backgroundMark x1="47667" y1="19220" x2="47667" y2="19220"/>
                          <a14:backgroundMark x1="47667" y1="19220" x2="47667" y2="19220"/>
                          <a14:backgroundMark x1="47667" y1="19499" x2="47667" y2="19499"/>
                          <a14:backgroundMark x1="47833" y1="19499" x2="47833" y2="19499"/>
                          <a14:backgroundMark x1="51667" y1="18942" x2="51667" y2="18942"/>
                          <a14:backgroundMark x1="43667" y1="19220" x2="43667" y2="19220"/>
                          <a14:backgroundMark x1="48500" y1="16713" x2="48500" y2="16713"/>
                          <a14:backgroundMark x1="45833" y1="18106" x2="45833" y2="18106"/>
                          <a14:backgroundMark x1="47167" y1="20056" x2="47167" y2="20056"/>
                          <a14:backgroundMark x1="48500" y1="18106" x2="48500" y2="18106"/>
                          <a14:backgroundMark x1="48833" y1="15320" x2="48833" y2="15320"/>
                          <a14:backgroundMark x1="47667" y1="14485" x2="47667" y2="14485"/>
                          <a14:backgroundMark x1="52667" y1="15877" x2="52667" y2="15877"/>
                          <a14:backgroundMark x1="52167" y1="15320" x2="52167" y2="15320"/>
                          <a14:backgroundMark x1="49000" y1="13928" x2="49000" y2="13928"/>
                          <a14:backgroundMark x1="50333" y1="13370" x2="50333" y2="13370"/>
                          <a14:backgroundMark x1="51000" y1="13928" x2="51000" y2="13928"/>
                          <a14:backgroundMark x1="50000" y1="14206" x2="50000" y2="14206"/>
                          <a14:backgroundMark x1="52500" y1="16992" x2="52500" y2="16992"/>
                          <a14:backgroundMark x1="52667" y1="14763" x2="52667" y2="14763"/>
                          <a14:backgroundMark x1="54500" y1="13649" x2="54500" y2="13649"/>
                          <a14:backgroundMark x1="53667" y1="13928" x2="53667" y2="13928"/>
                          <a14:backgroundMark x1="54500" y1="19499" x2="54500" y2="19499"/>
                          <a14:backgroundMark x1="53833" y1="19777" x2="53833" y2="19777"/>
                          <a14:backgroundMark x1="54167" y1="20056" x2="54167" y2="20056"/>
                          <a14:backgroundMark x1="54167" y1="19499" x2="54167" y2="19499"/>
                          <a14:backgroundMark x1="53167" y1="14206" x2="53167" y2="14206"/>
                          <a14:backgroundMark x1="45833" y1="14206" x2="45833" y2="14206"/>
                          <a14:backgroundMark x1="45000" y1="16156" x2="45000" y2="16156"/>
                          <a14:backgroundMark x1="46500" y1="14485" x2="46500" y2="14485"/>
                          <a14:backgroundMark x1="45833" y1="13928" x2="45833" y2="13928"/>
                          <a14:backgroundMark x1="45833" y1="14485" x2="45833" y2="14485"/>
                          <a14:backgroundMark x1="45000" y1="14485" x2="45000" y2="14485"/>
                          <a14:backgroundMark x1="45000" y1="13649" x2="45000" y2="13649"/>
                          <a14:backgroundMark x1="44833" y1="14485" x2="44833" y2="14485"/>
                          <a14:backgroundMark x1="44667" y1="14206" x2="44667" y2="14206"/>
                          <a14:backgroundMark x1="44500" y1="18384" x2="44500" y2="18384"/>
                          <a14:backgroundMark x1="44833" y1="19220" x2="44833" y2="19220"/>
                          <a14:backgroundMark x1="45167" y1="19777" x2="45167" y2="19777"/>
                          <a14:backgroundMark x1="46500" y1="17827" x2="46500" y2="17827"/>
                          <a14:backgroundMark x1="47833" y1="18942" x2="47833" y2="18942"/>
                          <a14:backgroundMark x1="47833" y1="19220" x2="47833" y2="19220"/>
                          <a14:backgroundMark x1="46667" y1="17549" x2="46667" y2="17549"/>
                          <a14:backgroundMark x1="44000" y1="18663" x2="44000" y2="18663"/>
                          <a14:backgroundMark x1="43833" y1="18384" x2="43833" y2="18384"/>
                          <a14:backgroundMark x1="51833" y1="15599" x2="51833" y2="15599"/>
                          <a14:backgroundMark x1="52167" y1="15877" x2="52167" y2="15877"/>
                          <a14:backgroundMark x1="50167" y1="14206" x2="50167" y2="14206"/>
                          <a14:backgroundMark x1="52000" y1="18663" x2="52000" y2="18663"/>
                          <a14:backgroundMark x1="52167" y1="18384" x2="52167" y2="18384"/>
                          <a14:backgroundMark x1="48167" y1="19220" x2="48167" y2="19220"/>
                          <a14:backgroundMark x1="48167" y1="18663" x2="48167" y2="18663"/>
                          <a14:backgroundMark x1="47667" y1="18663" x2="47667" y2="18663"/>
                          <a14:backgroundMark x1="48667" y1="17270" x2="48667" y2="17270"/>
                          <a14:backgroundMark x1="48667" y1="15042" x2="48667" y2="15042"/>
                          <a14:backgroundMark x1="48500" y1="18663" x2="48500" y2="18663"/>
                          <a14:backgroundMark x1="46167" y1="14206" x2="46167" y2="14206"/>
                          <a14:backgroundMark x1="45333" y1="14485" x2="45333" y2="14485"/>
                          <a14:backgroundMark x1="44833" y1="14485" x2="44833" y2="14485"/>
                          <a14:backgroundMark x1="44667" y1="14485" x2="44667" y2="14485"/>
                          <a14:backgroundMark x1="44000" y1="18384" x2="44000" y2="18384"/>
                          <a14:backgroundMark x1="44833" y1="14206" x2="44833" y2="14206"/>
                          <a14:backgroundMark x1="45000" y1="14206" x2="45000" y2="14206"/>
                          <a14:backgroundMark x1="54667" y1="18663" x2="54667" y2="1866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30548" y="621792"/>
              <a:ext cx="4042209" cy="24185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F505828-306E-CF4D-B411-AF9DE5DFEFD0}"/>
                </a:ext>
              </a:extLst>
            </p:cNvPr>
            <p:cNvSpPr txBox="1"/>
            <p:nvPr/>
          </p:nvSpPr>
          <p:spPr>
            <a:xfrm>
              <a:off x="6703159" y="1665790"/>
              <a:ext cx="562736" cy="343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TW" sz="1600" b="1" i="0" u="none" strike="noStrike" cap="none" spc="0" normalizeH="0" baseline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Ops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1DE1307-1618-8D47-8F2C-41C8E8B5C8BA}"/>
                </a:ext>
              </a:extLst>
            </p:cNvPr>
            <p:cNvSpPr txBox="1"/>
            <p:nvPr/>
          </p:nvSpPr>
          <p:spPr>
            <a:xfrm>
              <a:off x="5035903" y="1672590"/>
              <a:ext cx="528836" cy="343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TW" sz="1600" b="1" i="0" u="none" strike="noStrike" cap="none" spc="0" normalizeH="0" baseline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Dev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F305973-92F4-F148-A2B3-4F0D048D6296}"/>
                </a:ext>
              </a:extLst>
            </p:cNvPr>
            <p:cNvSpPr txBox="1"/>
            <p:nvPr/>
          </p:nvSpPr>
          <p:spPr>
            <a:xfrm>
              <a:off x="5890108" y="794624"/>
              <a:ext cx="513016" cy="343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TW" sz="1600" b="1" i="0" u="none" strike="noStrike" cap="none" spc="0" normalizeH="0" baseline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Sec</a:t>
              </a:r>
            </a:p>
          </p:txBody>
        </p:sp>
      </p:grp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C21DC536-92F6-1C48-81D9-9981AF681B71}"/>
              </a:ext>
            </a:extLst>
          </p:cNvPr>
          <p:cNvCxnSpPr>
            <a:endCxn id="15" idx="2"/>
          </p:cNvCxnSpPr>
          <p:nvPr/>
        </p:nvCxnSpPr>
        <p:spPr>
          <a:xfrm flipH="1" flipV="1">
            <a:off x="1134668" y="2131627"/>
            <a:ext cx="1835109" cy="11780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516AF21-3D34-FA4E-8FB8-7956E9C3452F}"/>
              </a:ext>
            </a:extLst>
          </p:cNvPr>
          <p:cNvCxnSpPr>
            <a:cxnSpLocks/>
          </p:cNvCxnSpPr>
          <p:nvPr/>
        </p:nvCxnSpPr>
        <p:spPr>
          <a:xfrm flipH="1">
            <a:off x="2860520" y="1620455"/>
            <a:ext cx="1590099" cy="4346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5DFD449-C116-5541-AD21-251475566E31}"/>
              </a:ext>
            </a:extLst>
          </p:cNvPr>
          <p:cNvCxnSpPr>
            <a:cxnSpLocks/>
          </p:cNvCxnSpPr>
          <p:nvPr/>
        </p:nvCxnSpPr>
        <p:spPr>
          <a:xfrm flipH="1" flipV="1">
            <a:off x="2336201" y="2484622"/>
            <a:ext cx="3184580" cy="11273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India, Rajasthan, Sheep herders Stock Photo - Alamy">
            <a:hlinkClick r:id="rId9"/>
            <a:extLst>
              <a:ext uri="{FF2B5EF4-FFF2-40B4-BE49-F238E27FC236}">
                <a16:creationId xmlns:a16="http://schemas.microsoft.com/office/drawing/2014/main" id="{EF4D2705-BB4C-B54F-9A30-9F3EAD7DA6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79979" y="3823358"/>
            <a:ext cx="1388136" cy="1013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 CRISPR spin-off causes unintended typos in DNA | Science News">
            <a:hlinkClick r:id="rId11"/>
            <a:extLst>
              <a:ext uri="{FF2B5EF4-FFF2-40B4-BE49-F238E27FC236}">
                <a16:creationId xmlns:a16="http://schemas.microsoft.com/office/drawing/2014/main" id="{9340DDBB-E62D-914B-A2F3-0AB7068B5C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0443" y="3784655"/>
            <a:ext cx="1828447" cy="978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Types Of Eaters - YouTube">
            <a:hlinkClick r:id="rId13"/>
            <a:extLst>
              <a:ext uri="{FF2B5EF4-FFF2-40B4-BE49-F238E27FC236}">
                <a16:creationId xmlns:a16="http://schemas.microsoft.com/office/drawing/2014/main" id="{9E42A041-3993-6D46-AE90-A56C4FC2A3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80191" y="1572407"/>
            <a:ext cx="1767553" cy="994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E354071-07A2-E14A-B75F-7143664746B5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344" y="697239"/>
            <a:ext cx="669511" cy="559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9062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2FC88-2FFB-A249-BEB0-5395C5C39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TW" dirty="0"/>
              <a:t>Time and Trust-worthiness in NsM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232C74-7209-2947-BDCC-F997114E78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TW" dirty="0"/>
              <a:t>All Name Spaces should share a universal “clock”</a:t>
            </a:r>
          </a:p>
          <a:p>
            <a:pPr lvl="1"/>
            <a:r>
              <a:rPr lang="en-TW" dirty="0"/>
              <a:t>The common “Historical-Trail” (time-based) of Name Spaces</a:t>
            </a:r>
          </a:p>
          <a:p>
            <a:pPr lvl="1"/>
            <a:r>
              <a:rPr lang="en-TW" dirty="0"/>
              <a:t>So that the time-stamps would offer hints to cross-check “causal” consistency</a:t>
            </a:r>
          </a:p>
          <a:p>
            <a:r>
              <a:rPr lang="en-TW" dirty="0"/>
              <a:t>Name Spaces should be extensible</a:t>
            </a:r>
          </a:p>
          <a:p>
            <a:pPr lvl="1"/>
            <a:r>
              <a:rPr lang="en-TW" dirty="0"/>
              <a:t>It should follow one consistent naming convention for easy referencing</a:t>
            </a:r>
          </a:p>
          <a:p>
            <a:pPr lvl="2"/>
            <a:r>
              <a:rPr lang="en-TW" dirty="0"/>
              <a:t>Kuhn’s Cycle provides a Generative/Cyclic Model</a:t>
            </a:r>
          </a:p>
          <a:p>
            <a:r>
              <a:rPr lang="en-TW" dirty="0"/>
              <a:t>Name Space Authentication should be scalable and distributed</a:t>
            </a:r>
          </a:p>
          <a:p>
            <a:pPr lvl="1"/>
            <a:r>
              <a:rPr lang="en-TW" dirty="0"/>
              <a:t>Existing mechanisms for authenticated name registration, i.e. Domain Name Services (DNS).</a:t>
            </a:r>
          </a:p>
          <a:p>
            <a:endParaRPr lang="en-TW" dirty="0"/>
          </a:p>
          <a:p>
            <a:endParaRPr lang="en-TW" dirty="0"/>
          </a:p>
          <a:p>
            <a:endParaRPr lang="en-TW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69AC13-F06F-F246-A559-2AA835A5B2F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462714447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4608</TotalTime>
  <Words>1428</Words>
  <Application>Microsoft Macintosh PowerPoint</Application>
  <PresentationFormat>On-screen Show (16:9)</PresentationFormat>
  <Paragraphs>230</Paragraphs>
  <Slides>42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42</vt:i4>
      </vt:variant>
    </vt:vector>
  </HeadingPairs>
  <TitlesOfParts>
    <vt:vector size="46" baseType="lpstr">
      <vt:lpstr>Arial</vt:lpstr>
      <vt:lpstr>Calibri</vt:lpstr>
      <vt:lpstr>Simple Light</vt:lpstr>
      <vt:lpstr>3_Office Theme</vt:lpstr>
      <vt:lpstr>超越学科界限的认知基础 Transdisciplinary Cognitive Foundation  Complex Systems:  from biology to math, physic, and society Week 3</vt:lpstr>
      <vt:lpstr>Please just WATCH,  while asking yourself the following question: Why matter rarely stay in liquid form, compared to solids and gases?</vt:lpstr>
      <vt:lpstr>Glossary</vt:lpstr>
      <vt:lpstr>Science as an Evolutionary Process for NsM</vt:lpstr>
      <vt:lpstr>Updating Name Space to witness shared Time</vt:lpstr>
      <vt:lpstr>Double Helix and Life Forms</vt:lpstr>
      <vt:lpstr>Biological Iterations and Branching</vt:lpstr>
      <vt:lpstr>Updating Name Space to across time scales</vt:lpstr>
      <vt:lpstr>Time and Trust-worthiness in NsM</vt:lpstr>
      <vt:lpstr>Trust-worthy Name Space?</vt:lpstr>
      <vt:lpstr>Authenticated Name Space?</vt:lpstr>
      <vt:lpstr>Public-Private Key NsM Infrastructures</vt:lpstr>
      <vt:lpstr>From Biology to Society of Mind</vt:lpstr>
      <vt:lpstr>The Pursuit of a Unified Representation</vt:lpstr>
      <vt:lpstr>Why are Names important?</vt:lpstr>
      <vt:lpstr>Computable Logic and Types of “Birds”</vt:lpstr>
      <vt:lpstr>The Names of Birds (Functions)</vt:lpstr>
      <vt:lpstr>Associating neutral names to ideas has utility </vt:lpstr>
      <vt:lpstr>Temporal Logic: assign names to Behavioral Properties</vt:lpstr>
      <vt:lpstr>TLA+ can help analyzed System Properties</vt:lpstr>
      <vt:lpstr>Biology and Physiology</vt:lpstr>
      <vt:lpstr>Industrial and World Dynamics</vt:lpstr>
      <vt:lpstr>Scales: In Physical and Social Systems</vt:lpstr>
      <vt:lpstr>Cybernetics: Communication and Control</vt:lpstr>
      <vt:lpstr>Cybernetics and the Social Behavioral Science</vt:lpstr>
      <vt:lpstr>Alan Turing’s Papers</vt:lpstr>
      <vt:lpstr>The Hierarchy of Complexity</vt:lpstr>
      <vt:lpstr>An example of Automaton</vt:lpstr>
      <vt:lpstr>Non-Equilibrium Thermodynamics</vt:lpstr>
      <vt:lpstr>The Book of Why</vt:lpstr>
      <vt:lpstr>What, How and Why</vt:lpstr>
      <vt:lpstr>The Universal Structure in 𝜆-Calculus Form</vt:lpstr>
      <vt:lpstr>The Surprising Simplicity of Everything</vt:lpstr>
      <vt:lpstr>What is Universality?</vt:lpstr>
      <vt:lpstr>PowerPoint Presentation</vt:lpstr>
      <vt:lpstr>PowerPoint Presentation</vt:lpstr>
      <vt:lpstr>Approximate Truth through Multiple Abstractions</vt:lpstr>
      <vt:lpstr>PowerPoint Presentation</vt:lpstr>
      <vt:lpstr>PowerPoint Presentation</vt:lpstr>
      <vt:lpstr>PowerPoint Presentation</vt:lpstr>
      <vt:lpstr>Summary</vt:lpstr>
      <vt:lpstr>Students Actions before Monday October 5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Computational Thinking  &amp; Systems Design</dc:title>
  <cp:lastModifiedBy>Microsoft Office User</cp:lastModifiedBy>
  <cp:revision>705</cp:revision>
  <dcterms:modified xsi:type="dcterms:W3CDTF">2020-10-28T01:46:13Z</dcterms:modified>
</cp:coreProperties>
</file>